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72" r:id="rId16"/>
    <p:sldId id="269" r:id="rId17"/>
    <p:sldId id="270" r:id="rId18"/>
    <p:sldId id="273" r:id="rId19"/>
    <p:sldId id="274" r:id="rId20"/>
    <p:sldId id="275" r:id="rId21"/>
    <p:sldId id="281"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39E13-DE31-41F3-AC2F-94222785329E}"/>
              </a:ext>
            </a:extLst>
          </p:cNvPr>
          <p:cNvSpPr>
            <a:spLocks noGrp="1"/>
          </p:cNvSpPr>
          <p:nvPr>
            <p:ph type="ctrTitle"/>
          </p:nvPr>
        </p:nvSpPr>
        <p:spPr>
          <a:xfrm>
            <a:off x="2589213" y="954338"/>
            <a:ext cx="8915399" cy="2262781"/>
          </a:xfrm>
        </p:spPr>
        <p:txBody>
          <a:bodyPr/>
          <a:lstStyle/>
          <a:p>
            <a:r>
              <a:rPr lang="en-US" b="1" dirty="0"/>
              <a:t>COMBINATORIAL CHEMISTRY</a:t>
            </a:r>
          </a:p>
        </p:txBody>
      </p:sp>
      <p:sp>
        <p:nvSpPr>
          <p:cNvPr id="3" name="Subtitle 2">
            <a:extLst>
              <a:ext uri="{FF2B5EF4-FFF2-40B4-BE49-F238E27FC236}">
                <a16:creationId xmlns:a16="http://schemas.microsoft.com/office/drawing/2014/main" id="{B958D3F5-39E0-4F58-9564-C5F3E403C260}"/>
              </a:ext>
            </a:extLst>
          </p:cNvPr>
          <p:cNvSpPr>
            <a:spLocks noGrp="1"/>
          </p:cNvSpPr>
          <p:nvPr>
            <p:ph type="subTitle" idx="1"/>
          </p:nvPr>
        </p:nvSpPr>
        <p:spPr>
          <a:xfrm>
            <a:off x="6498605" y="3968996"/>
            <a:ext cx="4583377" cy="1804007"/>
          </a:xfrm>
        </p:spPr>
        <p:txBody>
          <a:bodyPr>
            <a:noAutofit/>
          </a:bodyPr>
          <a:lstStyle/>
          <a:p>
            <a:r>
              <a:rPr lang="en-US" sz="2400" b="1" dirty="0">
                <a:solidFill>
                  <a:srgbClr val="C00000"/>
                </a:solidFill>
              </a:rPr>
              <a:t>BY:</a:t>
            </a:r>
          </a:p>
          <a:p>
            <a:r>
              <a:rPr lang="en-US" sz="2400" b="1" dirty="0">
                <a:solidFill>
                  <a:srgbClr val="C00000"/>
                </a:solidFill>
              </a:rPr>
              <a:t>Farhat </a:t>
            </a:r>
            <a:r>
              <a:rPr lang="en-US" sz="2400" b="1" dirty="0" err="1">
                <a:solidFill>
                  <a:srgbClr val="C00000"/>
                </a:solidFill>
              </a:rPr>
              <a:t>Saghir</a:t>
            </a:r>
            <a:r>
              <a:rPr lang="en-US" sz="2400" b="1" dirty="0">
                <a:solidFill>
                  <a:srgbClr val="C00000"/>
                </a:solidFill>
              </a:rPr>
              <a:t>.</a:t>
            </a:r>
          </a:p>
          <a:p>
            <a:r>
              <a:rPr lang="en-US" sz="2400" b="1" dirty="0">
                <a:solidFill>
                  <a:srgbClr val="C00000"/>
                </a:solidFill>
              </a:rPr>
              <a:t>PhD Scholar (Pharmaceutical Chemistry).</a:t>
            </a:r>
          </a:p>
        </p:txBody>
      </p:sp>
    </p:spTree>
    <p:extLst>
      <p:ext uri="{BB962C8B-B14F-4D97-AF65-F5344CB8AC3E}">
        <p14:creationId xmlns:p14="http://schemas.microsoft.com/office/powerpoint/2010/main" val="2479983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5EB7-C03A-416F-8C64-8C518D69A734}"/>
              </a:ext>
            </a:extLst>
          </p:cNvPr>
          <p:cNvSpPr>
            <a:spLocks noGrp="1"/>
          </p:cNvSpPr>
          <p:nvPr>
            <p:ph type="title"/>
          </p:nvPr>
        </p:nvSpPr>
        <p:spPr>
          <a:xfrm>
            <a:off x="2592925" y="624110"/>
            <a:ext cx="8911687" cy="790691"/>
          </a:xfrm>
        </p:spPr>
        <p:txBody>
          <a:bodyPr/>
          <a:lstStyle/>
          <a:p>
            <a:r>
              <a:rPr lang="en-US" dirty="0"/>
              <a:t>Comparison of both techniques:</a:t>
            </a:r>
          </a:p>
        </p:txBody>
      </p:sp>
      <p:pic>
        <p:nvPicPr>
          <p:cNvPr id="4" name="Content Placeholder 3">
            <a:extLst>
              <a:ext uri="{FF2B5EF4-FFF2-40B4-BE49-F238E27FC236}">
                <a16:creationId xmlns:a16="http://schemas.microsoft.com/office/drawing/2014/main" id="{072579CA-3561-4999-94EE-341BAA6214C5}"/>
              </a:ext>
            </a:extLst>
          </p:cNvPr>
          <p:cNvPicPr>
            <a:picLocks noGrp="1" noChangeAspect="1"/>
          </p:cNvPicPr>
          <p:nvPr>
            <p:ph idx="1"/>
          </p:nvPr>
        </p:nvPicPr>
        <p:blipFill>
          <a:blip r:embed="rId2"/>
          <a:stretch>
            <a:fillRect/>
          </a:stretch>
        </p:blipFill>
        <p:spPr>
          <a:xfrm>
            <a:off x="2146852" y="1524000"/>
            <a:ext cx="8911687" cy="4709890"/>
          </a:xfrm>
          <a:prstGeom prst="rect">
            <a:avLst/>
          </a:prstGeom>
        </p:spPr>
      </p:pic>
    </p:spTree>
    <p:extLst>
      <p:ext uri="{BB962C8B-B14F-4D97-AF65-F5344CB8AC3E}">
        <p14:creationId xmlns:p14="http://schemas.microsoft.com/office/powerpoint/2010/main" val="415684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6C51-6AD5-4C96-A233-7BF798A7AA2C}"/>
              </a:ext>
            </a:extLst>
          </p:cNvPr>
          <p:cNvSpPr>
            <a:spLocks noGrp="1"/>
          </p:cNvSpPr>
          <p:nvPr>
            <p:ph type="title"/>
          </p:nvPr>
        </p:nvSpPr>
        <p:spPr/>
        <p:txBody>
          <a:bodyPr/>
          <a:lstStyle/>
          <a:p>
            <a:r>
              <a:rPr lang="en-US" dirty="0"/>
              <a:t>1</a:t>
            </a:r>
            <a:r>
              <a:rPr lang="en-US" dirty="0">
                <a:effectLst>
                  <a:outerShdw blurRad="38100" dist="38100" dir="2700000" algn="tl">
                    <a:srgbClr val="000000">
                      <a:alpha val="43137"/>
                    </a:srgbClr>
                  </a:outerShdw>
                </a:effectLst>
              </a:rPr>
              <a:t>. The solid support method</a:t>
            </a:r>
            <a:br>
              <a:rPr lang="en-US" dirty="0"/>
            </a:br>
            <a:endParaRPr lang="en-US" dirty="0"/>
          </a:p>
        </p:txBody>
      </p:sp>
      <p:sp>
        <p:nvSpPr>
          <p:cNvPr id="3" name="Content Placeholder 2">
            <a:extLst>
              <a:ext uri="{FF2B5EF4-FFF2-40B4-BE49-F238E27FC236}">
                <a16:creationId xmlns:a16="http://schemas.microsoft.com/office/drawing/2014/main" id="{4A177F3D-F8DF-47ED-A65F-A31D881B4E60}"/>
              </a:ext>
            </a:extLst>
          </p:cNvPr>
          <p:cNvSpPr>
            <a:spLocks noGrp="1"/>
          </p:cNvSpPr>
          <p:nvPr>
            <p:ph idx="1"/>
          </p:nvPr>
        </p:nvSpPr>
        <p:spPr>
          <a:xfrm>
            <a:off x="1908314" y="2133600"/>
            <a:ext cx="9596298" cy="3777622"/>
          </a:xfrm>
        </p:spPr>
        <p:txBody>
          <a:bodyPr>
            <a:noAutofit/>
          </a:bodyPr>
          <a:lstStyle/>
          <a:p>
            <a:pPr algn="just"/>
            <a:r>
              <a:rPr lang="en-US" sz="2000" b="1" dirty="0">
                <a:solidFill>
                  <a:srgbClr val="FF0000"/>
                </a:solidFill>
              </a:rPr>
              <a:t>“In this type of method the reactants are bound to a polymeric surface and modified whilst still attached. Final product is released at the end of the synthesis.” </a:t>
            </a:r>
          </a:p>
          <a:p>
            <a:pPr algn="just"/>
            <a:r>
              <a:rPr lang="en-US" sz="2000" dirty="0"/>
              <a:t> In this method, the reaction is carried out on a solid support such as resin beads. </a:t>
            </a:r>
          </a:p>
          <a:p>
            <a:pPr algn="just"/>
            <a:r>
              <a:rPr lang="en-US" sz="2000" dirty="0"/>
              <a:t>The solid phase synthesis was pioneered by Merrifield –synthesis of peptides.</a:t>
            </a:r>
          </a:p>
          <a:p>
            <a:pPr algn="just"/>
            <a:r>
              <a:rPr lang="en-US" sz="2000" dirty="0"/>
              <a:t> The bead is treated with different starting materials which bound together. Then it is mixed with another reagent to get the product which is bound to solid support. The excess reagent or by product can be easily removed by washing with appropriate solvent. </a:t>
            </a:r>
          </a:p>
        </p:txBody>
      </p:sp>
    </p:spTree>
    <p:extLst>
      <p:ext uri="{BB962C8B-B14F-4D97-AF65-F5344CB8AC3E}">
        <p14:creationId xmlns:p14="http://schemas.microsoft.com/office/powerpoint/2010/main" val="228766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771F5-C569-4D47-99D7-C30C53A4D7B5}"/>
              </a:ext>
            </a:extLst>
          </p:cNvPr>
          <p:cNvSpPr>
            <a:spLocks noGrp="1"/>
          </p:cNvSpPr>
          <p:nvPr>
            <p:ph type="title"/>
          </p:nvPr>
        </p:nvSpPr>
        <p:spPr>
          <a:xfrm>
            <a:off x="1537252" y="304800"/>
            <a:ext cx="9781829" cy="641978"/>
          </a:xfrm>
        </p:spPr>
        <p:txBody>
          <a:bodyPr/>
          <a:lstStyle/>
          <a:p>
            <a:pPr algn="just"/>
            <a:r>
              <a:rPr lang="en-US" dirty="0"/>
              <a:t>Requirements/important considerations</a:t>
            </a:r>
          </a:p>
        </p:txBody>
      </p:sp>
      <p:sp>
        <p:nvSpPr>
          <p:cNvPr id="3" name="Content Placeholder 2">
            <a:extLst>
              <a:ext uri="{FF2B5EF4-FFF2-40B4-BE49-F238E27FC236}">
                <a16:creationId xmlns:a16="http://schemas.microsoft.com/office/drawing/2014/main" id="{A8D60950-2DF8-4128-AC82-CCC70959DE4C}"/>
              </a:ext>
            </a:extLst>
          </p:cNvPr>
          <p:cNvSpPr>
            <a:spLocks noGrp="1"/>
          </p:cNvSpPr>
          <p:nvPr>
            <p:ph idx="1"/>
          </p:nvPr>
        </p:nvSpPr>
        <p:spPr>
          <a:xfrm>
            <a:off x="1537252" y="1325217"/>
            <a:ext cx="9967360" cy="4586005"/>
          </a:xfrm>
        </p:spPr>
        <p:txBody>
          <a:bodyPr>
            <a:normAutofit lnSpcReduction="10000"/>
          </a:bodyPr>
          <a:lstStyle/>
          <a:p>
            <a:pPr marL="457200" indent="-457200" algn="just">
              <a:buAutoNum type="arabicPeriod"/>
            </a:pPr>
            <a:r>
              <a:rPr lang="en-US" sz="2000" b="1" dirty="0">
                <a:solidFill>
                  <a:schemeClr val="accent6">
                    <a:lumMod val="75000"/>
                  </a:schemeClr>
                </a:solidFill>
              </a:rPr>
              <a:t>Types of Supports:</a:t>
            </a:r>
          </a:p>
          <a:p>
            <a:pPr marL="0" indent="0" algn="just">
              <a:buNone/>
            </a:pPr>
            <a:r>
              <a:rPr lang="en-US" sz="2000" b="1" dirty="0">
                <a:solidFill>
                  <a:schemeClr val="accent6">
                    <a:lumMod val="75000"/>
                  </a:schemeClr>
                </a:solidFill>
              </a:rPr>
              <a:t>       </a:t>
            </a:r>
            <a:r>
              <a:rPr lang="en-US" dirty="0"/>
              <a:t>Solid support combinatorial chemistry has been carried out on a variety of supports that include polymer beads, arrays of wells, arrays of pins, glass plates, spatial arrays on microchips and cellulose sheets. However, most syntheses are performed using polymer beads.</a:t>
            </a:r>
          </a:p>
          <a:p>
            <a:pPr marL="457200" indent="-457200" algn="just">
              <a:buAutoNum type="arabicPeriod" startAt="2"/>
            </a:pPr>
            <a:r>
              <a:rPr lang="en-US" sz="2000" b="1" dirty="0">
                <a:solidFill>
                  <a:schemeClr val="accent6">
                    <a:lumMod val="75000"/>
                  </a:schemeClr>
                </a:solidFill>
              </a:rPr>
              <a:t>Role &amp; Choice of Linker: </a:t>
            </a:r>
          </a:p>
          <a:p>
            <a:pPr marL="0" indent="0" algn="just">
              <a:buNone/>
            </a:pPr>
            <a:r>
              <a:rPr lang="en-US" sz="2000" b="1" dirty="0">
                <a:solidFill>
                  <a:schemeClr val="accent6">
                    <a:lumMod val="75000"/>
                  </a:schemeClr>
                </a:solidFill>
              </a:rPr>
              <a:t>       </a:t>
            </a:r>
            <a:r>
              <a:rPr lang="en-US" dirty="0"/>
              <a:t>The group that anchors the compound being synthesized to the bead is known either as a </a:t>
            </a:r>
            <a:r>
              <a:rPr lang="en-US" b="1" dirty="0">
                <a:solidFill>
                  <a:srgbClr val="FF0000"/>
                </a:solidFill>
              </a:rPr>
              <a:t>handle or a linker</a:t>
            </a:r>
            <a:r>
              <a:rPr lang="en-US" dirty="0"/>
              <a:t>. As well as modifying the properties of the bead, the linkers move the point of substrate attachment further from the bead, making reaction easier.</a:t>
            </a:r>
          </a:p>
          <a:p>
            <a:pPr algn="just"/>
            <a:r>
              <a:rPr lang="en-US" dirty="0"/>
              <a:t>The choice of linker will depend on the nature of the reactions used in the proposed synthetic pathway. For example, </a:t>
            </a:r>
            <a:r>
              <a:rPr lang="en-US" b="1" dirty="0">
                <a:solidFill>
                  <a:srgbClr val="FF0000"/>
                </a:solidFill>
              </a:rPr>
              <a:t>(1). An acid-labile linker, </a:t>
            </a:r>
            <a:r>
              <a:rPr lang="en-US" dirty="0"/>
              <a:t>such as HMP (</a:t>
            </a:r>
            <a:r>
              <a:rPr lang="en-US" dirty="0" err="1"/>
              <a:t>hydroxymethylphenoxy</a:t>
            </a:r>
            <a:r>
              <a:rPr lang="en-US" dirty="0"/>
              <a:t>), would not be suitable if the reaction pathway contained reactions that were conducted under strongly acidic conditions. </a:t>
            </a:r>
          </a:p>
          <a:p>
            <a:pPr algn="just"/>
            <a:r>
              <a:rPr lang="en-US" dirty="0"/>
              <a:t>The link must be stable to the reaction conditions in the synthesis but easily cleaved to release the final product at the end of the synthesis.</a:t>
            </a:r>
          </a:p>
        </p:txBody>
      </p:sp>
    </p:spTree>
    <p:extLst>
      <p:ext uri="{BB962C8B-B14F-4D97-AF65-F5344CB8AC3E}">
        <p14:creationId xmlns:p14="http://schemas.microsoft.com/office/powerpoint/2010/main" val="4287733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B64248-E584-48CC-B67C-4426B9739EFC}"/>
              </a:ext>
            </a:extLst>
          </p:cNvPr>
          <p:cNvPicPr>
            <a:picLocks noChangeAspect="1"/>
          </p:cNvPicPr>
          <p:nvPr/>
        </p:nvPicPr>
        <p:blipFill>
          <a:blip r:embed="rId2"/>
          <a:stretch>
            <a:fillRect/>
          </a:stretch>
        </p:blipFill>
        <p:spPr>
          <a:xfrm>
            <a:off x="2637184" y="927651"/>
            <a:ext cx="7235686" cy="5380383"/>
          </a:xfrm>
          <a:prstGeom prst="rect">
            <a:avLst/>
          </a:prstGeom>
        </p:spPr>
      </p:pic>
    </p:spTree>
    <p:extLst>
      <p:ext uri="{BB962C8B-B14F-4D97-AF65-F5344CB8AC3E}">
        <p14:creationId xmlns:p14="http://schemas.microsoft.com/office/powerpoint/2010/main" val="3943282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0061-C93D-47C0-845C-BAAC99D3F0C8}"/>
              </a:ext>
            </a:extLst>
          </p:cNvPr>
          <p:cNvSpPr>
            <a:spLocks noGrp="1"/>
          </p:cNvSpPr>
          <p:nvPr>
            <p:ph type="title"/>
          </p:nvPr>
        </p:nvSpPr>
        <p:spPr>
          <a:xfrm>
            <a:off x="2592925" y="624110"/>
            <a:ext cx="8911687" cy="581838"/>
          </a:xfrm>
        </p:spPr>
        <p:txBody>
          <a:bodyPr>
            <a:normAutofit fontScale="90000"/>
          </a:bodyPr>
          <a:lstStyle/>
          <a:p>
            <a:r>
              <a:rPr lang="en-US" b="1" dirty="0">
                <a:solidFill>
                  <a:schemeClr val="accent6">
                    <a:lumMod val="75000"/>
                  </a:schemeClr>
                </a:solidFill>
              </a:rPr>
              <a:t>3. Protecting groups: </a:t>
            </a:r>
          </a:p>
        </p:txBody>
      </p:sp>
      <p:sp>
        <p:nvSpPr>
          <p:cNvPr id="3" name="Content Placeholder 2">
            <a:extLst>
              <a:ext uri="{FF2B5EF4-FFF2-40B4-BE49-F238E27FC236}">
                <a16:creationId xmlns:a16="http://schemas.microsoft.com/office/drawing/2014/main" id="{ED948276-5A30-473E-81C2-1CFC69675DB5}"/>
              </a:ext>
            </a:extLst>
          </p:cNvPr>
          <p:cNvSpPr>
            <a:spLocks noGrp="1"/>
          </p:cNvSpPr>
          <p:nvPr>
            <p:ph idx="1"/>
          </p:nvPr>
        </p:nvSpPr>
        <p:spPr>
          <a:xfrm>
            <a:off x="1683026" y="1205949"/>
            <a:ext cx="9821586" cy="5552660"/>
          </a:xfrm>
        </p:spPr>
        <p:txBody>
          <a:bodyPr>
            <a:normAutofit/>
          </a:bodyPr>
          <a:lstStyle/>
          <a:p>
            <a:pPr algn="just"/>
            <a:r>
              <a:rPr lang="en-US" sz="2400" dirty="0"/>
              <a:t>In order to carry out a reaction on only one functional group of a multi-functional group compound, the reactivity of the rest of the functional groups needs to be suppressed. </a:t>
            </a:r>
          </a:p>
          <a:p>
            <a:pPr algn="just"/>
            <a:r>
              <a:rPr lang="en-US" sz="2400" dirty="0"/>
              <a:t>This can be achieved by application of protecting groups. </a:t>
            </a:r>
          </a:p>
          <a:p>
            <a:pPr algn="just"/>
            <a:r>
              <a:rPr lang="en-US" sz="2400" dirty="0"/>
              <a:t>A protecting group is reversibly attached to the functional group to convert it to a less reactive form.</a:t>
            </a:r>
          </a:p>
          <a:p>
            <a:pPr algn="just"/>
            <a:r>
              <a:rPr lang="en-US" sz="2400" dirty="0"/>
              <a:t>When the protection is no longer needed, the protecting group is cleaved and the original functionality is restored. </a:t>
            </a:r>
          </a:p>
          <a:p>
            <a:pPr algn="just"/>
            <a:r>
              <a:rPr lang="en-US" sz="2400" dirty="0"/>
              <a:t> It is an important requirement for a protecting group to be stable under the expected reaction conditions and to be cleavable - if possible - at mild reaction conditions.</a:t>
            </a:r>
          </a:p>
        </p:txBody>
      </p:sp>
    </p:spTree>
    <p:extLst>
      <p:ext uri="{BB962C8B-B14F-4D97-AF65-F5344CB8AC3E}">
        <p14:creationId xmlns:p14="http://schemas.microsoft.com/office/powerpoint/2010/main" val="3246978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C2DA4-3518-42EF-A29C-B7DDAEF19D19}"/>
              </a:ext>
            </a:extLst>
          </p:cNvPr>
          <p:cNvSpPr>
            <a:spLocks noGrp="1"/>
          </p:cNvSpPr>
          <p:nvPr>
            <p:ph type="title"/>
          </p:nvPr>
        </p:nvSpPr>
        <p:spPr/>
        <p:txBody>
          <a:bodyPr/>
          <a:lstStyle/>
          <a:p>
            <a:r>
              <a:rPr lang="en-US" b="1" dirty="0"/>
              <a:t>Examples:</a:t>
            </a:r>
          </a:p>
        </p:txBody>
      </p:sp>
      <p:sp>
        <p:nvSpPr>
          <p:cNvPr id="3" name="Content Placeholder 2">
            <a:extLst>
              <a:ext uri="{FF2B5EF4-FFF2-40B4-BE49-F238E27FC236}">
                <a16:creationId xmlns:a16="http://schemas.microsoft.com/office/drawing/2014/main" id="{FE5D0607-5AC7-4690-ACED-652C8F75BBFC}"/>
              </a:ext>
            </a:extLst>
          </p:cNvPr>
          <p:cNvSpPr>
            <a:spLocks noGrp="1"/>
          </p:cNvSpPr>
          <p:nvPr>
            <p:ph idx="1"/>
          </p:nvPr>
        </p:nvSpPr>
        <p:spPr/>
        <p:txBody>
          <a:bodyPr/>
          <a:lstStyle/>
          <a:p>
            <a:r>
              <a:rPr lang="en-US" dirty="0"/>
              <a:t>A few protecting groups used in solid phase synthesis.</a:t>
            </a:r>
          </a:p>
          <a:p>
            <a:r>
              <a:rPr lang="en-US" dirty="0"/>
              <a:t> </a:t>
            </a:r>
            <a:r>
              <a:rPr lang="en-US" b="1" dirty="0">
                <a:solidFill>
                  <a:srgbClr val="0070C0"/>
                </a:solidFill>
              </a:rPr>
              <a:t>For amines:</a:t>
            </a:r>
          </a:p>
          <a:p>
            <a:pPr>
              <a:buFont typeface="+mj-lt"/>
              <a:buAutoNum type="arabicPeriod"/>
            </a:pPr>
            <a:r>
              <a:rPr lang="en-US" dirty="0"/>
              <a:t> </a:t>
            </a:r>
            <a:r>
              <a:rPr lang="en-US" dirty="0" err="1"/>
              <a:t>Boc</a:t>
            </a:r>
            <a:r>
              <a:rPr lang="en-US" dirty="0"/>
              <a:t>  ( t-</a:t>
            </a:r>
            <a:r>
              <a:rPr lang="en-US" dirty="0" err="1"/>
              <a:t>butoxycarbonyl</a:t>
            </a:r>
            <a:r>
              <a:rPr lang="en-US" dirty="0"/>
              <a:t> )                  </a:t>
            </a:r>
          </a:p>
          <a:p>
            <a:pPr>
              <a:buFont typeface="+mj-lt"/>
              <a:buAutoNum type="arabicPeriod"/>
            </a:pPr>
            <a:r>
              <a:rPr lang="en-US" dirty="0"/>
              <a:t> </a:t>
            </a:r>
            <a:r>
              <a:rPr lang="en-US" dirty="0" err="1"/>
              <a:t>Fmoc</a:t>
            </a:r>
            <a:r>
              <a:rPr lang="en-US" dirty="0"/>
              <a:t> (9-fluorenylmetoxy carbonyl)                 </a:t>
            </a:r>
          </a:p>
          <a:p>
            <a:pPr>
              <a:buFont typeface="+mj-lt"/>
              <a:buAutoNum type="arabicPeriod"/>
            </a:pPr>
            <a:r>
              <a:rPr lang="en-US" dirty="0"/>
              <a:t> </a:t>
            </a:r>
            <a:r>
              <a:rPr lang="en-US" dirty="0" err="1"/>
              <a:t>Tmsec</a:t>
            </a:r>
            <a:r>
              <a:rPr lang="en-US" dirty="0"/>
              <a:t>  (2 [ trimethylsilyl ] </a:t>
            </a:r>
            <a:r>
              <a:rPr lang="en-US" dirty="0" err="1"/>
              <a:t>ethoxycarbonyl</a:t>
            </a:r>
            <a:r>
              <a:rPr lang="en-US" dirty="0"/>
              <a:t>) </a:t>
            </a:r>
          </a:p>
          <a:p>
            <a:r>
              <a:rPr lang="en-US" b="1" dirty="0">
                <a:solidFill>
                  <a:srgbClr val="0070C0"/>
                </a:solidFill>
              </a:rPr>
              <a:t>For carboxylic acids:</a:t>
            </a:r>
          </a:p>
          <a:p>
            <a:pPr>
              <a:buFont typeface="+mj-lt"/>
              <a:buAutoNum type="arabicPeriod"/>
            </a:pPr>
            <a:r>
              <a:rPr lang="en-US" dirty="0"/>
              <a:t> </a:t>
            </a:r>
            <a:r>
              <a:rPr lang="en-US" dirty="0" err="1"/>
              <a:t>Tert</a:t>
            </a:r>
            <a:r>
              <a:rPr lang="en-US" dirty="0"/>
              <a:t> Bu ester(t-butyl ester) </a:t>
            </a:r>
          </a:p>
          <a:p>
            <a:pPr>
              <a:buFont typeface="+mj-lt"/>
              <a:buAutoNum type="arabicPeriod"/>
            </a:pPr>
            <a:r>
              <a:rPr lang="en-US" dirty="0"/>
              <a:t> </a:t>
            </a:r>
            <a:r>
              <a:rPr lang="en-US" dirty="0" err="1"/>
              <a:t>Fm</a:t>
            </a:r>
            <a:r>
              <a:rPr lang="en-US" dirty="0"/>
              <a:t> ester(9-fluronyl methyl ester) </a:t>
            </a:r>
          </a:p>
          <a:p>
            <a:pPr>
              <a:buFont typeface="+mj-lt"/>
              <a:buAutoNum type="arabicPeriod"/>
            </a:pPr>
            <a:r>
              <a:rPr lang="en-US" dirty="0"/>
              <a:t> </a:t>
            </a:r>
            <a:r>
              <a:rPr lang="en-US" dirty="0" err="1"/>
              <a:t>Tmse</a:t>
            </a:r>
            <a:r>
              <a:rPr lang="en-US" dirty="0"/>
              <a:t> ester(2 [trimethylsilyl] ethyl) </a:t>
            </a:r>
          </a:p>
        </p:txBody>
      </p:sp>
    </p:spTree>
    <p:extLst>
      <p:ext uri="{BB962C8B-B14F-4D97-AF65-F5344CB8AC3E}">
        <p14:creationId xmlns:p14="http://schemas.microsoft.com/office/powerpoint/2010/main" val="2281857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AE809-62BA-460F-8902-8DD1289CD540}"/>
              </a:ext>
            </a:extLst>
          </p:cNvPr>
          <p:cNvSpPr>
            <a:spLocks noGrp="1"/>
          </p:cNvSpPr>
          <p:nvPr>
            <p:ph type="title"/>
          </p:nvPr>
        </p:nvSpPr>
        <p:spPr/>
        <p:txBody>
          <a:bodyPr/>
          <a:lstStyle/>
          <a:p>
            <a:r>
              <a:rPr lang="en-US" dirty="0">
                <a:solidFill>
                  <a:schemeClr val="accent6">
                    <a:lumMod val="75000"/>
                  </a:schemeClr>
                </a:solidFill>
                <a:effectLst>
                  <a:outerShdw blurRad="38100" dist="38100" dir="2700000" algn="tl">
                    <a:srgbClr val="000000">
                      <a:alpha val="43137"/>
                    </a:srgbClr>
                  </a:outerShdw>
                </a:effectLst>
              </a:rPr>
              <a:t>4. Method Employed</a:t>
            </a:r>
          </a:p>
        </p:txBody>
      </p:sp>
      <p:sp>
        <p:nvSpPr>
          <p:cNvPr id="3" name="Content Placeholder 2">
            <a:extLst>
              <a:ext uri="{FF2B5EF4-FFF2-40B4-BE49-F238E27FC236}">
                <a16:creationId xmlns:a16="http://schemas.microsoft.com/office/drawing/2014/main" id="{7B3171ED-DBF9-4A35-8ACE-5A9E20A905B8}"/>
              </a:ext>
            </a:extLst>
          </p:cNvPr>
          <p:cNvSpPr>
            <a:spLocks noGrp="1"/>
          </p:cNvSpPr>
          <p:nvPr>
            <p:ph idx="1"/>
          </p:nvPr>
        </p:nvSpPr>
        <p:spPr/>
        <p:txBody>
          <a:bodyPr/>
          <a:lstStyle/>
          <a:p>
            <a:r>
              <a:rPr lang="en-US" dirty="0"/>
              <a:t>It must not damage the required product but must also lend itself to automation.</a:t>
            </a:r>
          </a:p>
          <a:p>
            <a:r>
              <a:rPr lang="en-US" dirty="0"/>
              <a:t> Combinatorial synthesis on solid supports is usually carried out either by using </a:t>
            </a:r>
          </a:p>
          <a:p>
            <a:pPr marL="0" indent="0">
              <a:buNone/>
            </a:pPr>
            <a:r>
              <a:rPr lang="en-US" dirty="0">
                <a:solidFill>
                  <a:srgbClr val="FF0000"/>
                </a:solidFill>
              </a:rPr>
              <a:t>(1). Parallel synthesis or </a:t>
            </a:r>
          </a:p>
          <a:p>
            <a:pPr marL="0" indent="0">
              <a:buNone/>
            </a:pPr>
            <a:r>
              <a:rPr lang="en-US" dirty="0">
                <a:solidFill>
                  <a:srgbClr val="FF0000"/>
                </a:solidFill>
              </a:rPr>
              <a:t>(2). </a:t>
            </a:r>
            <a:r>
              <a:rPr lang="en-US" dirty="0" err="1">
                <a:solidFill>
                  <a:srgbClr val="FF0000"/>
                </a:solidFill>
              </a:rPr>
              <a:t>Furka’s</a:t>
            </a:r>
            <a:r>
              <a:rPr lang="en-US" dirty="0">
                <a:solidFill>
                  <a:srgbClr val="FF0000"/>
                </a:solidFill>
              </a:rPr>
              <a:t> mix and split procedure,</a:t>
            </a:r>
          </a:p>
          <a:p>
            <a:r>
              <a:rPr lang="en-US" dirty="0"/>
              <a:t>depending on the nature of the combinatorial library being produced and also the objectives of the investigating team. </a:t>
            </a:r>
          </a:p>
          <a:p>
            <a:endParaRPr lang="en-US" dirty="0"/>
          </a:p>
        </p:txBody>
      </p:sp>
    </p:spTree>
    <p:extLst>
      <p:ext uri="{BB962C8B-B14F-4D97-AF65-F5344CB8AC3E}">
        <p14:creationId xmlns:p14="http://schemas.microsoft.com/office/powerpoint/2010/main" val="3180923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1ECA4-4FC9-44E7-B2FE-8056D0CA30C8}"/>
              </a:ext>
            </a:extLst>
          </p:cNvPr>
          <p:cNvSpPr>
            <a:spLocks noGrp="1"/>
          </p:cNvSpPr>
          <p:nvPr>
            <p:ph type="title"/>
          </p:nvPr>
        </p:nvSpPr>
        <p:spPr/>
        <p:txBody>
          <a:bodyPr/>
          <a:lstStyle/>
          <a:p>
            <a:pPr algn="just"/>
            <a:r>
              <a:rPr lang="en-US" dirty="0">
                <a:solidFill>
                  <a:schemeClr val="accent6">
                    <a:lumMod val="75000"/>
                  </a:schemeClr>
                </a:solidFill>
                <a:effectLst>
                  <a:outerShdw blurRad="38100" dist="38100" dir="2700000" algn="tl">
                    <a:srgbClr val="000000">
                      <a:alpha val="43137"/>
                    </a:srgbClr>
                  </a:outerShdw>
                </a:effectLst>
              </a:rPr>
              <a:t>5. Identification of Components of Combinatorial Library: </a:t>
            </a:r>
          </a:p>
        </p:txBody>
      </p:sp>
      <p:sp>
        <p:nvSpPr>
          <p:cNvPr id="3" name="Content Placeholder 2">
            <a:extLst>
              <a:ext uri="{FF2B5EF4-FFF2-40B4-BE49-F238E27FC236}">
                <a16:creationId xmlns:a16="http://schemas.microsoft.com/office/drawing/2014/main" id="{59153C13-5F54-4EC6-AE4A-DDC40BC4173C}"/>
              </a:ext>
            </a:extLst>
          </p:cNvPr>
          <p:cNvSpPr>
            <a:spLocks noGrp="1"/>
          </p:cNvSpPr>
          <p:nvPr>
            <p:ph idx="1"/>
          </p:nvPr>
        </p:nvSpPr>
        <p:spPr/>
        <p:txBody>
          <a:bodyPr/>
          <a:lstStyle/>
          <a:p>
            <a:pPr algn="just"/>
            <a:r>
              <a:rPr lang="en-US" sz="2400" dirty="0"/>
              <a:t> It is necessary to determine the structures of the components of the library by either keeping a detailed record of the  steps involved in the synthesis or giving beads with a label that can be decoded to give the structure of the compound attached to that bead.</a:t>
            </a:r>
          </a:p>
          <a:p>
            <a:pPr algn="just"/>
            <a:r>
              <a:rPr lang="en-US" sz="2400" dirty="0"/>
              <a:t> The method adopted to identify the components of the library will depend on the nature of the synthesis.</a:t>
            </a:r>
          </a:p>
          <a:p>
            <a:endParaRPr lang="en-US" dirty="0"/>
          </a:p>
        </p:txBody>
      </p:sp>
    </p:spTree>
    <p:extLst>
      <p:ext uri="{BB962C8B-B14F-4D97-AF65-F5344CB8AC3E}">
        <p14:creationId xmlns:p14="http://schemas.microsoft.com/office/powerpoint/2010/main" val="89537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B936-7326-4598-97BB-6DC061850F7D}"/>
              </a:ext>
            </a:extLst>
          </p:cNvPr>
          <p:cNvSpPr>
            <a:spLocks noGrp="1"/>
          </p:cNvSpPr>
          <p:nvPr>
            <p:ph type="title"/>
          </p:nvPr>
        </p:nvSpPr>
        <p:spPr>
          <a:xfrm>
            <a:off x="1974575" y="624110"/>
            <a:ext cx="9530038" cy="1280890"/>
          </a:xfrm>
        </p:spPr>
        <p:txBody>
          <a:bodyPr/>
          <a:lstStyle/>
          <a:p>
            <a:pPr algn="just"/>
            <a:r>
              <a:rPr lang="en-US" dirty="0">
                <a:effectLst>
                  <a:outerShdw blurRad="38100" dist="38100" dir="2700000" algn="tl">
                    <a:srgbClr val="000000">
                      <a:alpha val="43137"/>
                    </a:srgbClr>
                  </a:outerShdw>
                </a:effectLst>
              </a:rPr>
              <a:t>1. Parallel Synthesis(Useful for SAR and drug optimization)</a:t>
            </a:r>
          </a:p>
        </p:txBody>
      </p:sp>
      <p:sp>
        <p:nvSpPr>
          <p:cNvPr id="3" name="Content Placeholder 2">
            <a:extLst>
              <a:ext uri="{FF2B5EF4-FFF2-40B4-BE49-F238E27FC236}">
                <a16:creationId xmlns:a16="http://schemas.microsoft.com/office/drawing/2014/main" id="{84336CA3-E98B-48C4-AC5E-C4A529B4AC5D}"/>
              </a:ext>
            </a:extLst>
          </p:cNvPr>
          <p:cNvSpPr>
            <a:spLocks noGrp="1"/>
          </p:cNvSpPr>
          <p:nvPr>
            <p:ph idx="1"/>
          </p:nvPr>
        </p:nvSpPr>
        <p:spPr>
          <a:xfrm>
            <a:off x="1775791" y="2133600"/>
            <a:ext cx="9728821" cy="3777622"/>
          </a:xfrm>
        </p:spPr>
        <p:txBody>
          <a:bodyPr/>
          <a:lstStyle/>
          <a:p>
            <a:pPr algn="just"/>
            <a:r>
              <a:rPr lang="en-US" dirty="0"/>
              <a:t>This technique is normally used to prepare combinatorial libraries that consist of separate compounds. </a:t>
            </a:r>
          </a:p>
          <a:p>
            <a:pPr algn="just"/>
            <a:r>
              <a:rPr lang="en-US" dirty="0"/>
              <a:t> It is not suitable for the production of libraries containing thousands to millions of compounds. </a:t>
            </a:r>
          </a:p>
          <a:p>
            <a:pPr algn="just"/>
            <a:r>
              <a:rPr lang="en-US" dirty="0"/>
              <a:t> In parallel synthesis the compounds are prepared in separate reaction vessels but at the same time, that is, in parallel. </a:t>
            </a:r>
          </a:p>
          <a:p>
            <a:pPr algn="just"/>
            <a:r>
              <a:rPr lang="en-US" dirty="0"/>
              <a:t> The array of individual reaction vessels often takes the form of either a grid of wells in a plastic plate or a grid of plastic rods called pins attached to a plastic base plate (Fig. 5.7) that fits into a corresponding set of wells.</a:t>
            </a:r>
          </a:p>
        </p:txBody>
      </p:sp>
    </p:spTree>
    <p:extLst>
      <p:ext uri="{BB962C8B-B14F-4D97-AF65-F5344CB8AC3E}">
        <p14:creationId xmlns:p14="http://schemas.microsoft.com/office/powerpoint/2010/main" val="126716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DE095C6-0EB2-473A-BFBC-72E56DA35094}"/>
              </a:ext>
            </a:extLst>
          </p:cNvPr>
          <p:cNvPicPr>
            <a:picLocks noChangeAspect="1"/>
          </p:cNvPicPr>
          <p:nvPr/>
        </p:nvPicPr>
        <p:blipFill>
          <a:blip r:embed="rId2"/>
          <a:stretch>
            <a:fillRect/>
          </a:stretch>
        </p:blipFill>
        <p:spPr>
          <a:xfrm>
            <a:off x="1696278" y="453457"/>
            <a:ext cx="8931965" cy="4158300"/>
          </a:xfrm>
          <a:prstGeom prst="rect">
            <a:avLst/>
          </a:prstGeom>
        </p:spPr>
      </p:pic>
      <p:sp>
        <p:nvSpPr>
          <p:cNvPr id="3" name="Rectangle 2">
            <a:extLst>
              <a:ext uri="{FF2B5EF4-FFF2-40B4-BE49-F238E27FC236}">
                <a16:creationId xmlns:a16="http://schemas.microsoft.com/office/drawing/2014/main" id="{5098E386-0EB0-400A-8100-EC9D8A0D6A21}"/>
              </a:ext>
            </a:extLst>
          </p:cNvPr>
          <p:cNvSpPr/>
          <p:nvPr/>
        </p:nvSpPr>
        <p:spPr>
          <a:xfrm>
            <a:off x="1696278" y="4757531"/>
            <a:ext cx="9448799" cy="1200329"/>
          </a:xfrm>
          <a:prstGeom prst="rect">
            <a:avLst/>
          </a:prstGeom>
        </p:spPr>
        <p:txBody>
          <a:bodyPr wrap="square">
            <a:spAutoFit/>
          </a:bodyPr>
          <a:lstStyle/>
          <a:p>
            <a:pPr algn="just"/>
            <a:r>
              <a:rPr lang="en-US" dirty="0"/>
              <a:t>In the former case the synthesis is carried out on beads placed in the wells whilst in the latter case it takes place on so-called plastic ‘crowns’ pushed on to the tops of the pins, the building blocks being attached to these crowns by linkers similar to those found on the resin beads.</a:t>
            </a:r>
          </a:p>
        </p:txBody>
      </p:sp>
    </p:spTree>
    <p:extLst>
      <p:ext uri="{BB962C8B-B14F-4D97-AF65-F5344CB8AC3E}">
        <p14:creationId xmlns:p14="http://schemas.microsoft.com/office/powerpoint/2010/main" val="354542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D4394-D735-4636-A7B8-EE914CF29B40}"/>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DEFINITION</a:t>
            </a:r>
          </a:p>
        </p:txBody>
      </p:sp>
      <p:sp>
        <p:nvSpPr>
          <p:cNvPr id="3" name="Content Placeholder 2">
            <a:extLst>
              <a:ext uri="{FF2B5EF4-FFF2-40B4-BE49-F238E27FC236}">
                <a16:creationId xmlns:a16="http://schemas.microsoft.com/office/drawing/2014/main" id="{9D583DFD-55C9-4540-9BE8-A647BCD25323}"/>
              </a:ext>
            </a:extLst>
          </p:cNvPr>
          <p:cNvSpPr>
            <a:spLocks noGrp="1"/>
          </p:cNvSpPr>
          <p:nvPr>
            <p:ph idx="1"/>
          </p:nvPr>
        </p:nvSpPr>
        <p:spPr/>
        <p:txBody>
          <a:bodyPr>
            <a:normAutofit/>
          </a:bodyPr>
          <a:lstStyle/>
          <a:p>
            <a:pPr algn="just"/>
            <a:r>
              <a:rPr lang="en-US" sz="3200" dirty="0"/>
              <a:t>“Combinatorial chemistry comprises chemical synthetic methods that make it possible to prepare a large number (tens to thousands or even millions) of compounds in a single process using a defined reaction route and a large variety of reactants (building blocks).” </a:t>
            </a:r>
          </a:p>
        </p:txBody>
      </p:sp>
    </p:spTree>
    <p:extLst>
      <p:ext uri="{BB962C8B-B14F-4D97-AF65-F5344CB8AC3E}">
        <p14:creationId xmlns:p14="http://schemas.microsoft.com/office/powerpoint/2010/main" val="4066020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6724-21A1-4345-8D97-8740CA1B8F32}"/>
              </a:ext>
            </a:extLst>
          </p:cNvPr>
          <p:cNvSpPr>
            <a:spLocks noGrp="1"/>
          </p:cNvSpPr>
          <p:nvPr>
            <p:ph type="title"/>
          </p:nvPr>
        </p:nvSpPr>
        <p:spPr/>
        <p:txBody>
          <a:bodyPr/>
          <a:lstStyle/>
          <a:p>
            <a:r>
              <a:rPr lang="en-US" dirty="0"/>
              <a:t>Automated Parallel  Synthesis</a:t>
            </a:r>
          </a:p>
        </p:txBody>
      </p:sp>
      <p:sp>
        <p:nvSpPr>
          <p:cNvPr id="3" name="Content Placeholder 2">
            <a:extLst>
              <a:ext uri="{FF2B5EF4-FFF2-40B4-BE49-F238E27FC236}">
                <a16:creationId xmlns:a16="http://schemas.microsoft.com/office/drawing/2014/main" id="{9A5B2E4D-2133-4076-8306-8C4920B22289}"/>
              </a:ext>
            </a:extLst>
          </p:cNvPr>
          <p:cNvSpPr>
            <a:spLocks noGrp="1"/>
          </p:cNvSpPr>
          <p:nvPr>
            <p:ph idx="1"/>
          </p:nvPr>
        </p:nvSpPr>
        <p:spPr/>
        <p:txBody>
          <a:bodyPr>
            <a:normAutofit/>
          </a:bodyPr>
          <a:lstStyle/>
          <a:p>
            <a:r>
              <a:rPr lang="en-US" sz="2400" dirty="0"/>
              <a:t>Automated synthesizers are available with 42, 96 or 144 reaction vessels or wells</a:t>
            </a:r>
          </a:p>
          <a:p>
            <a:r>
              <a:rPr lang="en-US" sz="2400" dirty="0"/>
              <a:t>Use beads or pins for solid phase support </a:t>
            </a:r>
          </a:p>
          <a:p>
            <a:r>
              <a:rPr lang="en-US" sz="2400" dirty="0"/>
              <a:t>Reactions and work ups are carried out automatically</a:t>
            </a:r>
          </a:p>
          <a:p>
            <a:r>
              <a:rPr lang="en-US" sz="2400" dirty="0"/>
              <a:t>Same synthetic route used for each vessel, but different reagents</a:t>
            </a:r>
          </a:p>
          <a:p>
            <a:r>
              <a:rPr lang="en-US" sz="2400" dirty="0"/>
              <a:t>Different product obtained per vessel.</a:t>
            </a:r>
          </a:p>
        </p:txBody>
      </p:sp>
    </p:spTree>
    <p:extLst>
      <p:ext uri="{BB962C8B-B14F-4D97-AF65-F5344CB8AC3E}">
        <p14:creationId xmlns:p14="http://schemas.microsoft.com/office/powerpoint/2010/main" val="2802214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90BD5-463E-4688-B70F-F0C363724AB2}"/>
              </a:ext>
            </a:extLst>
          </p:cNvPr>
          <p:cNvSpPr>
            <a:spLocks noGrp="1"/>
          </p:cNvSpPr>
          <p:nvPr>
            <p:ph type="title"/>
          </p:nvPr>
        </p:nvSpPr>
        <p:spPr>
          <a:xfrm>
            <a:off x="2208611" y="2519171"/>
            <a:ext cx="8911687" cy="1280890"/>
          </a:xfrm>
        </p:spPr>
        <p:txBody>
          <a:bodyPr/>
          <a:lstStyle/>
          <a:p>
            <a:r>
              <a:rPr lang="en-US" b="1" dirty="0">
                <a:effectLst>
                  <a:outerShdw blurRad="38100" dist="38100" dir="2700000" algn="tl">
                    <a:srgbClr val="000000">
                      <a:alpha val="43137"/>
                    </a:srgbClr>
                  </a:outerShdw>
                </a:effectLst>
              </a:rPr>
              <a:t>TYPES OF PARALLEL SYNTHESIS</a:t>
            </a:r>
          </a:p>
        </p:txBody>
      </p:sp>
    </p:spTree>
    <p:extLst>
      <p:ext uri="{BB962C8B-B14F-4D97-AF65-F5344CB8AC3E}">
        <p14:creationId xmlns:p14="http://schemas.microsoft.com/office/powerpoint/2010/main" val="3386376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44F63-DC7E-4C96-A723-D3C1A018ECC2}"/>
              </a:ext>
            </a:extLst>
          </p:cNvPr>
          <p:cNvSpPr>
            <a:spLocks noGrp="1"/>
          </p:cNvSpPr>
          <p:nvPr>
            <p:ph type="title"/>
          </p:nvPr>
        </p:nvSpPr>
        <p:spPr/>
        <p:txBody>
          <a:bodyPr/>
          <a:lstStyle/>
          <a:p>
            <a:r>
              <a:rPr lang="en-US" dirty="0"/>
              <a:t>Houghton’s Tea Bag Procedure:</a:t>
            </a:r>
          </a:p>
        </p:txBody>
      </p:sp>
      <p:sp>
        <p:nvSpPr>
          <p:cNvPr id="3" name="Content Placeholder 2">
            <a:extLst>
              <a:ext uri="{FF2B5EF4-FFF2-40B4-BE49-F238E27FC236}">
                <a16:creationId xmlns:a16="http://schemas.microsoft.com/office/drawing/2014/main" id="{988CD1B7-1228-4150-A80D-5650A91464D0}"/>
              </a:ext>
            </a:extLst>
          </p:cNvPr>
          <p:cNvSpPr>
            <a:spLocks noGrp="1"/>
          </p:cNvSpPr>
          <p:nvPr>
            <p:ph idx="1"/>
          </p:nvPr>
        </p:nvSpPr>
        <p:spPr>
          <a:xfrm>
            <a:off x="1683026" y="1696279"/>
            <a:ext cx="9821586" cy="4359964"/>
          </a:xfrm>
        </p:spPr>
        <p:txBody>
          <a:bodyPr>
            <a:normAutofit/>
          </a:bodyPr>
          <a:lstStyle/>
          <a:p>
            <a:pPr algn="just"/>
            <a:r>
              <a:rPr lang="en-US" dirty="0"/>
              <a:t>It is a parallel synthetic method using polymer beads as solid support.</a:t>
            </a:r>
          </a:p>
          <a:p>
            <a:pPr algn="just"/>
            <a:r>
              <a:rPr lang="en-US" b="1" dirty="0"/>
              <a:t>Tea Bag: </a:t>
            </a:r>
            <a:r>
              <a:rPr lang="en-US" dirty="0"/>
              <a:t>It is a polypropylene (permeable plastic) mesh bag, with dimensions of approximately 15 x 20 mm, filled with resin beads, sealed and labeled for a later identification, designed by Houghton (1985).</a:t>
            </a:r>
          </a:p>
          <a:p>
            <a:pPr algn="just"/>
            <a:r>
              <a:rPr lang="en-US" dirty="0"/>
              <a:t>The principles of its use are to make multi milligram (up to 500 µ moles) quantities of a single peptide sequence in each packet, which is sufficient for full characterization and screening.</a:t>
            </a:r>
          </a:p>
          <a:p>
            <a:pPr algn="just"/>
            <a:r>
              <a:rPr lang="en-US" dirty="0"/>
              <a:t>The “tea-bag” mesh size is too small to allow resin beads to escape, but solvents and soluble reagents could readily enter.</a:t>
            </a:r>
          </a:p>
          <a:p>
            <a:pPr algn="just"/>
            <a:r>
              <a:rPr lang="en-US" dirty="0"/>
              <a:t>A single product is synthesized within each teabag.</a:t>
            </a:r>
          </a:p>
          <a:p>
            <a:pPr algn="just"/>
            <a:r>
              <a:rPr lang="en-US" dirty="0"/>
              <a:t>Different products are formed in different teabags because separate reactions are carried out on each tea bag.</a:t>
            </a:r>
          </a:p>
        </p:txBody>
      </p:sp>
    </p:spTree>
    <p:extLst>
      <p:ext uri="{BB962C8B-B14F-4D97-AF65-F5344CB8AC3E}">
        <p14:creationId xmlns:p14="http://schemas.microsoft.com/office/powerpoint/2010/main" val="1724247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A8939A9-A929-4212-9E4E-714758826FC3}"/>
              </a:ext>
            </a:extLst>
          </p:cNvPr>
          <p:cNvPicPr>
            <a:picLocks noChangeAspect="1"/>
          </p:cNvPicPr>
          <p:nvPr/>
        </p:nvPicPr>
        <p:blipFill>
          <a:blip r:embed="rId2"/>
          <a:stretch>
            <a:fillRect/>
          </a:stretch>
        </p:blipFill>
        <p:spPr>
          <a:xfrm>
            <a:off x="2955235" y="467967"/>
            <a:ext cx="6387548" cy="5524500"/>
          </a:xfrm>
          <a:prstGeom prst="rect">
            <a:avLst/>
          </a:prstGeom>
        </p:spPr>
      </p:pic>
      <p:sp>
        <p:nvSpPr>
          <p:cNvPr id="3" name="Rectangle 2">
            <a:extLst>
              <a:ext uri="{FF2B5EF4-FFF2-40B4-BE49-F238E27FC236}">
                <a16:creationId xmlns:a16="http://schemas.microsoft.com/office/drawing/2014/main" id="{BB0A1B02-874B-4476-9DB1-2532C90A8DEF}"/>
              </a:ext>
            </a:extLst>
          </p:cNvPr>
          <p:cNvSpPr/>
          <p:nvPr/>
        </p:nvSpPr>
        <p:spPr>
          <a:xfrm>
            <a:off x="2438400" y="6066867"/>
            <a:ext cx="7924800" cy="646331"/>
          </a:xfrm>
          <a:prstGeom prst="rect">
            <a:avLst/>
          </a:prstGeom>
        </p:spPr>
        <p:txBody>
          <a:bodyPr wrap="square">
            <a:spAutoFit/>
          </a:bodyPr>
          <a:lstStyle/>
          <a:p>
            <a:pPr algn="ctr"/>
            <a:r>
              <a:rPr lang="en-US" b="1" u="sng" dirty="0"/>
              <a:t>Schematic overview of the steps carried out using the tea-bag procedure.</a:t>
            </a:r>
          </a:p>
        </p:txBody>
      </p:sp>
    </p:spTree>
    <p:extLst>
      <p:ext uri="{BB962C8B-B14F-4D97-AF65-F5344CB8AC3E}">
        <p14:creationId xmlns:p14="http://schemas.microsoft.com/office/powerpoint/2010/main" val="1658868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6A2624-502E-45FD-9646-55C8274E9A26}"/>
              </a:ext>
            </a:extLst>
          </p:cNvPr>
          <p:cNvSpPr>
            <a:spLocks noGrp="1"/>
          </p:cNvSpPr>
          <p:nvPr>
            <p:ph idx="1"/>
          </p:nvPr>
        </p:nvSpPr>
        <p:spPr>
          <a:xfrm>
            <a:off x="2146852" y="1033670"/>
            <a:ext cx="9357760" cy="4877552"/>
          </a:xfrm>
        </p:spPr>
        <p:txBody>
          <a:bodyPr>
            <a:normAutofit/>
          </a:bodyPr>
          <a:lstStyle/>
          <a:p>
            <a:pPr algn="just"/>
            <a:r>
              <a:rPr lang="en-US" sz="2000" dirty="0"/>
              <a:t>To save time and work when making many peptides simultaneously, bags could be combined into the same reactors for common chemical steps.</a:t>
            </a:r>
          </a:p>
          <a:p>
            <a:pPr algn="just"/>
            <a:r>
              <a:rPr lang="en-US" sz="2400" b="1" dirty="0"/>
              <a:t>For example, </a:t>
            </a:r>
            <a:r>
              <a:rPr lang="en-US" sz="2000" dirty="0"/>
              <a:t>in the synthesis of 40 different peptides, all the bags are initially charged with resin beads bearing a </a:t>
            </a:r>
            <a:r>
              <a:rPr lang="en-US" sz="2000" dirty="0" err="1"/>
              <a:t>Boc</a:t>
            </a:r>
            <a:r>
              <a:rPr lang="en-US" sz="2000" dirty="0"/>
              <a:t>-protected amino acid, and the packets are combined for resin deprotection, washing, and neutralization steps.</a:t>
            </a:r>
          </a:p>
          <a:p>
            <a:pPr algn="just"/>
            <a:r>
              <a:rPr lang="en-US" sz="2000" dirty="0"/>
              <a:t>Then the bags are sorted into groups for the addition of the next amino acid.</a:t>
            </a:r>
          </a:p>
          <a:p>
            <a:pPr algn="just"/>
            <a:r>
              <a:rPr lang="en-US" sz="2000" dirty="0"/>
              <a:t>Then the bags could be combined again for deprotection, washing, and neutralization.</a:t>
            </a:r>
          </a:p>
          <a:p>
            <a:pPr algn="just"/>
            <a:r>
              <a:rPr lang="en-US" sz="2000" dirty="0"/>
              <a:t>After an appropriate number coupling steps, all the bags can then be treated with HF/anisole to cleave the peptides from the beads.</a:t>
            </a:r>
          </a:p>
          <a:p>
            <a:endParaRPr lang="en-US" dirty="0"/>
          </a:p>
        </p:txBody>
      </p:sp>
    </p:spTree>
    <p:extLst>
      <p:ext uri="{BB962C8B-B14F-4D97-AF65-F5344CB8AC3E}">
        <p14:creationId xmlns:p14="http://schemas.microsoft.com/office/powerpoint/2010/main" val="3003932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A4CDA0-CC2A-4C27-815B-84E8D0257C72}"/>
              </a:ext>
            </a:extLst>
          </p:cNvPr>
          <p:cNvSpPr>
            <a:spLocks noGrp="1"/>
          </p:cNvSpPr>
          <p:nvPr>
            <p:ph idx="1"/>
          </p:nvPr>
        </p:nvSpPr>
        <p:spPr>
          <a:xfrm>
            <a:off x="2589212" y="1073426"/>
            <a:ext cx="8915400" cy="4837796"/>
          </a:xfrm>
        </p:spPr>
        <p:txBody>
          <a:bodyPr>
            <a:normAutofit/>
          </a:bodyPr>
          <a:lstStyle/>
          <a:p>
            <a:pPr algn="just"/>
            <a:r>
              <a:rPr lang="en-US" sz="2000" dirty="0"/>
              <a:t>All operations, including removal of protecting groups, couplings, washings and even the cleavages were performed on the solid supports enclosed into the same bags. </a:t>
            </a:r>
          </a:p>
          <a:p>
            <a:pPr algn="just"/>
            <a:r>
              <a:rPr lang="en-US" sz="2000" dirty="0"/>
              <a:t> As the first intention was to speed up peptide synthesis, nowadays the teabag method is a classic example for combinatorial synthesis, its speed, and effectiveness. </a:t>
            </a:r>
          </a:p>
          <a:p>
            <a:pPr algn="just"/>
            <a:r>
              <a:rPr lang="en-US" sz="2000" dirty="0"/>
              <a:t> </a:t>
            </a:r>
            <a:r>
              <a:rPr lang="en-US" sz="2000" b="1" dirty="0">
                <a:solidFill>
                  <a:srgbClr val="0070C0"/>
                </a:solidFill>
              </a:rPr>
              <a:t>Note: </a:t>
            </a:r>
            <a:r>
              <a:rPr lang="en-US" sz="2000" dirty="0"/>
              <a:t>It is cheap and possible for any lab but being manual procedure it is not suitable for producing large quantities of different products. </a:t>
            </a:r>
          </a:p>
          <a:p>
            <a:pPr algn="just"/>
            <a:r>
              <a:rPr lang="en-US" sz="2400" b="1" dirty="0">
                <a:solidFill>
                  <a:srgbClr val="0070C0"/>
                </a:solidFill>
              </a:rPr>
              <a:t>Advantage: </a:t>
            </a:r>
            <a:r>
              <a:rPr lang="en-US" sz="2000" dirty="0"/>
              <a:t>Less number of operations is needed than in a normal parallel synthesis and the number of reaction vessels is also less than the number of the synthesized compounds.</a:t>
            </a:r>
          </a:p>
        </p:txBody>
      </p:sp>
    </p:spTree>
    <p:extLst>
      <p:ext uri="{BB962C8B-B14F-4D97-AF65-F5344CB8AC3E}">
        <p14:creationId xmlns:p14="http://schemas.microsoft.com/office/powerpoint/2010/main" val="2188094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5B6FE-02D9-43A1-BCF4-391A601643D1}"/>
              </a:ext>
            </a:extLst>
          </p:cNvPr>
          <p:cNvSpPr>
            <a:spLocks noGrp="1"/>
          </p:cNvSpPr>
          <p:nvPr>
            <p:ph type="title"/>
          </p:nvPr>
        </p:nvSpPr>
        <p:spPr/>
        <p:txBody>
          <a:bodyPr/>
          <a:lstStyle/>
          <a:p>
            <a:r>
              <a:rPr lang="en-US" dirty="0"/>
              <a:t>Fodor’s method for parallel synthesis:</a:t>
            </a:r>
            <a:br>
              <a:rPr lang="en-US" dirty="0"/>
            </a:br>
            <a:endParaRPr lang="en-US" dirty="0"/>
          </a:p>
        </p:txBody>
      </p:sp>
      <p:sp>
        <p:nvSpPr>
          <p:cNvPr id="3" name="Content Placeholder 2">
            <a:extLst>
              <a:ext uri="{FF2B5EF4-FFF2-40B4-BE49-F238E27FC236}">
                <a16:creationId xmlns:a16="http://schemas.microsoft.com/office/drawing/2014/main" id="{14C92A31-8AC4-49C5-A974-67BFF75DE401}"/>
              </a:ext>
            </a:extLst>
          </p:cNvPr>
          <p:cNvSpPr>
            <a:spLocks noGrp="1"/>
          </p:cNvSpPr>
          <p:nvPr>
            <p:ph idx="1"/>
          </p:nvPr>
        </p:nvSpPr>
        <p:spPr/>
        <p:txBody>
          <a:bodyPr>
            <a:normAutofit/>
          </a:bodyPr>
          <a:lstStyle/>
          <a:p>
            <a:pPr algn="just"/>
            <a:r>
              <a:rPr lang="en-US" dirty="0"/>
              <a:t>In theory almost any solid material can be used as the solid support for parallel combinatorial synthesis.</a:t>
            </a:r>
          </a:p>
          <a:p>
            <a:pPr algn="just"/>
            <a:r>
              <a:rPr lang="en-US" dirty="0"/>
              <a:t>Fodor (1991) produced peptide libraries using a form of parallel synthesis that could be performed on a glass plate.</a:t>
            </a:r>
          </a:p>
          <a:p>
            <a:pPr algn="just"/>
            <a:r>
              <a:rPr lang="en-US" dirty="0"/>
              <a:t>The plate is treated so that its surface is coated with hydrocarbon chains containing a terminal amino group.</a:t>
            </a:r>
          </a:p>
          <a:p>
            <a:pPr algn="just"/>
            <a:r>
              <a:rPr lang="en-US" dirty="0"/>
              <a:t>These amino groups are protected by the UV-labile 6-nitroveratryloxycarbonyl (NVOC) group.</a:t>
            </a:r>
          </a:p>
          <a:p>
            <a:pPr algn="just"/>
            <a:r>
              <a:rPr lang="en-US" dirty="0"/>
              <a:t>A photolithography mask (M1) is placed over the plate so that only a specific area of the plate can be irradiated with UV light (Fig. 5.10). </a:t>
            </a:r>
          </a:p>
        </p:txBody>
      </p:sp>
    </p:spTree>
    <p:extLst>
      <p:ext uri="{BB962C8B-B14F-4D97-AF65-F5344CB8AC3E}">
        <p14:creationId xmlns:p14="http://schemas.microsoft.com/office/powerpoint/2010/main" val="1963720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6DACF7-B7E2-4510-8EA1-5F1A56150D53}"/>
              </a:ext>
            </a:extLst>
          </p:cNvPr>
          <p:cNvPicPr>
            <a:picLocks noChangeAspect="1"/>
          </p:cNvPicPr>
          <p:nvPr/>
        </p:nvPicPr>
        <p:blipFill>
          <a:blip r:embed="rId2"/>
          <a:stretch>
            <a:fillRect/>
          </a:stretch>
        </p:blipFill>
        <p:spPr>
          <a:xfrm>
            <a:off x="2305878" y="622852"/>
            <a:ext cx="7898296" cy="5817705"/>
          </a:xfrm>
          <a:prstGeom prst="rect">
            <a:avLst/>
          </a:prstGeom>
        </p:spPr>
      </p:pic>
    </p:spTree>
    <p:extLst>
      <p:ext uri="{BB962C8B-B14F-4D97-AF65-F5344CB8AC3E}">
        <p14:creationId xmlns:p14="http://schemas.microsoft.com/office/powerpoint/2010/main" val="3357360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E7D893-F5F6-4366-AE2E-91E938588556}"/>
              </a:ext>
            </a:extLst>
          </p:cNvPr>
          <p:cNvSpPr>
            <a:spLocks noGrp="1"/>
          </p:cNvSpPr>
          <p:nvPr>
            <p:ph idx="1"/>
          </p:nvPr>
        </p:nvSpPr>
        <p:spPr>
          <a:xfrm>
            <a:off x="1669774" y="821635"/>
            <a:ext cx="9834838" cy="5089587"/>
          </a:xfrm>
        </p:spPr>
        <p:txBody>
          <a:bodyPr>
            <a:normAutofit/>
          </a:bodyPr>
          <a:lstStyle/>
          <a:p>
            <a:pPr algn="just"/>
            <a:r>
              <a:rPr lang="en-US" dirty="0"/>
              <a:t>This results in removal of the NVOC protecting group from the amino groups in the irradiated area.</a:t>
            </a:r>
          </a:p>
          <a:p>
            <a:pPr algn="just"/>
            <a:r>
              <a:rPr lang="en-US" dirty="0"/>
              <a:t> The entire plate is exposed to the first activated NVOC-protected amino acid. However, it will only bond to the amino groups exposed in the irradiated area (Step A).</a:t>
            </a:r>
          </a:p>
          <a:p>
            <a:pPr algn="just"/>
            <a:r>
              <a:rPr lang="en-US" dirty="0"/>
              <a:t> The process is repeated using a new mask (M2) and a second activated NVOC-protected amino acid attached to the exposed amino groups (Step B). This process is repeated using different masks (M3, etc.) until the desired library is obtained, the structure of the peptide occupying a point on the plate depending on the masks used and the activated NVOC-protected amino acid used at each stage in the synthesis.</a:t>
            </a:r>
          </a:p>
          <a:p>
            <a:pPr algn="just"/>
            <a:r>
              <a:rPr lang="en-US" dirty="0"/>
              <a:t> The technique is so precise that it has been reported that each compound occupies an area of about 50 µm x 50µm. </a:t>
            </a:r>
          </a:p>
          <a:p>
            <a:pPr algn="just"/>
            <a:r>
              <a:rPr lang="en-US" dirty="0"/>
              <a:t>A record of the way in which the masks are used will determine both the order in which the amino acids are added and, as a result, the structure of each of the peptides at specific coordinates on the plate.</a:t>
            </a:r>
          </a:p>
        </p:txBody>
      </p:sp>
    </p:spTree>
    <p:extLst>
      <p:ext uri="{BB962C8B-B14F-4D97-AF65-F5344CB8AC3E}">
        <p14:creationId xmlns:p14="http://schemas.microsoft.com/office/powerpoint/2010/main" val="379286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14DC-82DC-499C-B76B-1C5B8FD64565}"/>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2. </a:t>
            </a:r>
            <a:r>
              <a:rPr lang="en-US" dirty="0" err="1">
                <a:effectLst>
                  <a:outerShdw blurRad="38100" dist="38100" dir="2700000" algn="tl">
                    <a:srgbClr val="000000">
                      <a:alpha val="43137"/>
                    </a:srgbClr>
                  </a:outerShdw>
                </a:effectLst>
              </a:rPr>
              <a:t>Furka’s</a:t>
            </a:r>
            <a:r>
              <a:rPr lang="en-US" dirty="0">
                <a:effectLst>
                  <a:outerShdw blurRad="38100" dist="38100" dir="2700000" algn="tl">
                    <a:srgbClr val="000000">
                      <a:alpha val="43137"/>
                    </a:srgbClr>
                  </a:outerShdw>
                </a:effectLst>
              </a:rPr>
              <a:t> mix and split technique:</a:t>
            </a:r>
            <a:br>
              <a:rPr lang="en-US" dirty="0"/>
            </a:br>
            <a:endParaRPr lang="en-US" dirty="0"/>
          </a:p>
        </p:txBody>
      </p:sp>
      <p:sp>
        <p:nvSpPr>
          <p:cNvPr id="3" name="Content Placeholder 2">
            <a:extLst>
              <a:ext uri="{FF2B5EF4-FFF2-40B4-BE49-F238E27FC236}">
                <a16:creationId xmlns:a16="http://schemas.microsoft.com/office/drawing/2014/main" id="{BFDC98C3-0730-4671-AB2A-2C1F9899BDE6}"/>
              </a:ext>
            </a:extLst>
          </p:cNvPr>
          <p:cNvSpPr>
            <a:spLocks noGrp="1"/>
          </p:cNvSpPr>
          <p:nvPr>
            <p:ph idx="1"/>
          </p:nvPr>
        </p:nvSpPr>
        <p:spPr>
          <a:xfrm>
            <a:off x="2589212" y="1789043"/>
            <a:ext cx="8915400" cy="4122179"/>
          </a:xfrm>
        </p:spPr>
        <p:txBody>
          <a:bodyPr>
            <a:normAutofit/>
          </a:bodyPr>
          <a:lstStyle/>
          <a:p>
            <a:pPr algn="just"/>
            <a:r>
              <a:rPr lang="en-US" sz="2000" dirty="0"/>
              <a:t>Developed by </a:t>
            </a:r>
            <a:r>
              <a:rPr lang="en-US" sz="2000" dirty="0" err="1"/>
              <a:t>Furka</a:t>
            </a:r>
            <a:r>
              <a:rPr lang="en-US" sz="2000" dirty="0"/>
              <a:t> and co-workers from 1988 to 1991. </a:t>
            </a:r>
          </a:p>
          <a:p>
            <a:pPr algn="just"/>
            <a:r>
              <a:rPr lang="en-US" sz="2000" dirty="0"/>
              <a:t>It uses resin beads and may be used to make both large (thousands) and small (hundreds) combinatorial libraries. </a:t>
            </a:r>
          </a:p>
          <a:p>
            <a:pPr algn="just"/>
            <a:r>
              <a:rPr lang="en-US" sz="2000" dirty="0"/>
              <a:t>Large libraries are possible because the technique produces one type of compound on each bead, that is, all the molecules formed on one bead are the same but different from those formed on all the other beads. </a:t>
            </a:r>
          </a:p>
          <a:p>
            <a:pPr algn="just"/>
            <a:r>
              <a:rPr lang="en-US" sz="2000" dirty="0"/>
              <a:t>Each bead will yield up to 6 x </a:t>
            </a:r>
            <a:r>
              <a:rPr lang="en-US" sz="2000" dirty="0">
                <a:solidFill>
                  <a:prstClr val="black">
                    <a:lumMod val="75000"/>
                    <a:lumOff val="25000"/>
                  </a:prstClr>
                </a:solidFill>
                <a:ea typeface="Calibri" panose="020F0502020204030204" pitchFamily="34" charset="0"/>
                <a:cs typeface="Times New Roman" panose="02020603050405020304" pitchFamily="18" charset="0"/>
              </a:rPr>
              <a:t>10</a:t>
            </a:r>
            <a:r>
              <a:rPr lang="en-US" sz="2000" baseline="30000" dirty="0">
                <a:solidFill>
                  <a:prstClr val="black">
                    <a:lumMod val="75000"/>
                    <a:lumOff val="25000"/>
                  </a:prstClr>
                </a:solidFill>
                <a:ea typeface="Calibri" panose="020F0502020204030204" pitchFamily="34" charset="0"/>
                <a:cs typeface="Times New Roman" panose="02020603050405020304" pitchFamily="18" charset="0"/>
              </a:rPr>
              <a:t>13</a:t>
            </a:r>
            <a:r>
              <a:rPr lang="en-US" sz="2000" dirty="0"/>
              <a:t> product molecules, which is sufficient to carry out high-throughput screening procedures. </a:t>
            </a:r>
          </a:p>
          <a:p>
            <a:pPr algn="just"/>
            <a:r>
              <a:rPr lang="en-US" sz="2000" b="1" dirty="0"/>
              <a:t>Advantage: </a:t>
            </a:r>
            <a:r>
              <a:rPr lang="en-US" sz="2000" dirty="0"/>
              <a:t>it reduces the number of reactions required to produce a large library. </a:t>
            </a:r>
          </a:p>
        </p:txBody>
      </p:sp>
    </p:spTree>
    <p:extLst>
      <p:ext uri="{BB962C8B-B14F-4D97-AF65-F5344CB8AC3E}">
        <p14:creationId xmlns:p14="http://schemas.microsoft.com/office/powerpoint/2010/main" val="152243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DBE98-DCC6-4B4D-BD8F-58A9AE8A8784}"/>
              </a:ext>
            </a:extLst>
          </p:cNvPr>
          <p:cNvSpPr>
            <a:spLocks noGrp="1"/>
          </p:cNvSpPr>
          <p:nvPr>
            <p:ph type="title"/>
          </p:nvPr>
        </p:nvSpPr>
        <p:spPr>
          <a:xfrm>
            <a:off x="2075567" y="259446"/>
            <a:ext cx="8911687" cy="687332"/>
          </a:xfrm>
        </p:spPr>
        <p:txBody>
          <a:bodyPr/>
          <a:lstStyle/>
          <a:p>
            <a:r>
              <a:rPr lang="en-US" dirty="0">
                <a:effectLst>
                  <a:outerShdw blurRad="38100" dist="38100" dir="2700000" algn="tl">
                    <a:srgbClr val="000000">
                      <a:alpha val="43137"/>
                    </a:srgbClr>
                  </a:outerShdw>
                </a:effectLst>
              </a:rPr>
              <a:t>Introduction</a:t>
            </a:r>
          </a:p>
        </p:txBody>
      </p:sp>
      <p:sp>
        <p:nvSpPr>
          <p:cNvPr id="3" name="Content Placeholder 2">
            <a:extLst>
              <a:ext uri="{FF2B5EF4-FFF2-40B4-BE49-F238E27FC236}">
                <a16:creationId xmlns:a16="http://schemas.microsoft.com/office/drawing/2014/main" id="{6D4E8D17-3DDB-4225-AA06-236DFCDF8ED8}"/>
              </a:ext>
            </a:extLst>
          </p:cNvPr>
          <p:cNvSpPr>
            <a:spLocks noGrp="1"/>
          </p:cNvSpPr>
          <p:nvPr>
            <p:ph idx="1"/>
          </p:nvPr>
        </p:nvSpPr>
        <p:spPr>
          <a:xfrm>
            <a:off x="1690687" y="946777"/>
            <a:ext cx="9390397" cy="5550276"/>
          </a:xfrm>
        </p:spPr>
        <p:txBody>
          <a:bodyPr>
            <a:normAutofit/>
          </a:bodyPr>
          <a:lstStyle/>
          <a:p>
            <a:r>
              <a:rPr lang="en-US" dirty="0">
                <a:solidFill>
                  <a:srgbClr val="C00000"/>
                </a:solidFill>
              </a:rPr>
              <a:t>Main function </a:t>
            </a:r>
            <a:r>
              <a:rPr lang="en-US" dirty="0"/>
              <a:t>of combinatorial chemistry is the </a:t>
            </a:r>
            <a:r>
              <a:rPr lang="en-US" dirty="0">
                <a:solidFill>
                  <a:srgbClr val="C00000"/>
                </a:solidFill>
              </a:rPr>
              <a:t>Lead identification &amp; lead optimization </a:t>
            </a:r>
            <a:r>
              <a:rPr lang="en-US" dirty="0"/>
              <a:t>e.g. in the drug discovery process.</a:t>
            </a:r>
          </a:p>
          <a:p>
            <a:r>
              <a:rPr lang="en-US" dirty="0"/>
              <a:t> Normally this synthesis is carried out on small scale using solid phase synthesis and automated synthetic machines. The compounds formed can then be tested for biological activity.</a:t>
            </a:r>
          </a:p>
          <a:p>
            <a:r>
              <a:rPr lang="en-US" dirty="0"/>
              <a:t> The products of such a process are known as a </a:t>
            </a:r>
            <a:r>
              <a:rPr lang="en-US" dirty="0">
                <a:solidFill>
                  <a:srgbClr val="C00000"/>
                </a:solidFill>
              </a:rPr>
              <a:t>“combinatorial library”. </a:t>
            </a:r>
            <a:r>
              <a:rPr lang="en-US" dirty="0"/>
              <a:t>Its size depends on the number of building blocks used per reaction and the number of reaction steps, in which a new building block is introduced.</a:t>
            </a:r>
          </a:p>
          <a:p>
            <a:pPr marL="0" marR="0">
              <a:lnSpc>
                <a:spcPct val="107000"/>
              </a:lnSpc>
              <a:spcBef>
                <a:spcPts val="0"/>
              </a:spcBef>
              <a:spcAft>
                <a:spcPts val="800"/>
              </a:spcAft>
            </a:pPr>
            <a:r>
              <a:rPr lang="en-US" dirty="0"/>
              <a:t>Typical size </a:t>
            </a:r>
            <a:r>
              <a:rPr lang="en-US" dirty="0">
                <a:latin typeface="+mj-lt"/>
              </a:rPr>
              <a:t>ranges from </a:t>
            </a:r>
            <a:r>
              <a:rPr lang="en-US" dirty="0">
                <a:latin typeface="+mj-lt"/>
                <a:ea typeface="Calibri" panose="020F0502020204030204" pitchFamily="34" charset="0"/>
                <a:cs typeface="Times New Roman" panose="02020603050405020304" pitchFamily="18" charset="0"/>
              </a:rPr>
              <a:t>10</a:t>
            </a:r>
            <a:r>
              <a:rPr lang="en-US" baseline="30000" dirty="0">
                <a:latin typeface="+mj-lt"/>
                <a:ea typeface="Calibri" panose="020F0502020204030204" pitchFamily="34" charset="0"/>
                <a:cs typeface="Times New Roman" panose="02020603050405020304" pitchFamily="18" charset="0"/>
              </a:rPr>
              <a:t>2 </a:t>
            </a:r>
            <a:r>
              <a:rPr lang="en-US" dirty="0">
                <a:latin typeface="+mj-lt"/>
                <a:ea typeface="Calibri" panose="020F0502020204030204" pitchFamily="34" charset="0"/>
                <a:cs typeface="Times New Roman" panose="02020603050405020304" pitchFamily="18" charset="0"/>
              </a:rPr>
              <a:t>up to 10</a:t>
            </a:r>
            <a:r>
              <a:rPr lang="en-US" baseline="30000" dirty="0">
                <a:latin typeface="+mj-lt"/>
                <a:ea typeface="Calibri" panose="020F0502020204030204" pitchFamily="34" charset="0"/>
                <a:cs typeface="Times New Roman" panose="02020603050405020304" pitchFamily="18" charset="0"/>
              </a:rPr>
              <a:t>5 </a:t>
            </a:r>
            <a:r>
              <a:rPr lang="en-US" dirty="0">
                <a:latin typeface="+mj-lt"/>
                <a:ea typeface="Calibri" panose="020F0502020204030204" pitchFamily="34" charset="0"/>
                <a:cs typeface="Times New Roman" panose="02020603050405020304" pitchFamily="18" charset="0"/>
              </a:rPr>
              <a:t>compounds.</a:t>
            </a:r>
            <a:endParaRPr lang="en-US" dirty="0">
              <a:latin typeface="+mj-lt"/>
            </a:endParaRPr>
          </a:p>
          <a:p>
            <a:r>
              <a:rPr lang="en-US" dirty="0"/>
              <a:t> These compound libraries can be made as mixtures, sets of individual compounds or chemical structures generated in computer.</a:t>
            </a:r>
          </a:p>
          <a:p>
            <a:r>
              <a:rPr lang="en-US" dirty="0"/>
              <a:t> In a traditional organic synthesis lab, the chemist does the standard reaction A + B→ C. But with combinatorial chemistry A is a mixture of perhaps 5 components and B is a mixture of 10 so instead of getting one product the chemist now gets 50.</a:t>
            </a:r>
          </a:p>
          <a:p>
            <a:r>
              <a:rPr lang="en-US" dirty="0"/>
              <a:t>Strategies that allow </a:t>
            </a:r>
            <a:r>
              <a:rPr lang="en-US" dirty="0">
                <a:solidFill>
                  <a:srgbClr val="FF0000"/>
                </a:solidFill>
              </a:rPr>
              <a:t>identification of useful components </a:t>
            </a:r>
            <a:r>
              <a:rPr lang="en-US" dirty="0"/>
              <a:t>of the libraries are also part of combinatorial chemistry.</a:t>
            </a:r>
          </a:p>
        </p:txBody>
      </p:sp>
    </p:spTree>
    <p:extLst>
      <p:ext uri="{BB962C8B-B14F-4D97-AF65-F5344CB8AC3E}">
        <p14:creationId xmlns:p14="http://schemas.microsoft.com/office/powerpoint/2010/main" val="263515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FF2F5C-1269-4951-AEB4-BAED6B618511}"/>
              </a:ext>
            </a:extLst>
          </p:cNvPr>
          <p:cNvSpPr>
            <a:spLocks noGrp="1"/>
          </p:cNvSpPr>
          <p:nvPr>
            <p:ph idx="1"/>
          </p:nvPr>
        </p:nvSpPr>
        <p:spPr>
          <a:xfrm>
            <a:off x="2120348" y="715617"/>
            <a:ext cx="9384264" cy="5195605"/>
          </a:xfrm>
        </p:spPr>
        <p:txBody>
          <a:bodyPr>
            <a:normAutofit fontScale="92500"/>
          </a:bodyPr>
          <a:lstStyle/>
          <a:p>
            <a:endParaRPr lang="en-US" dirty="0"/>
          </a:p>
          <a:p>
            <a:pPr lvl="0" algn="just">
              <a:buClr>
                <a:srgbClr val="A53010"/>
              </a:buClr>
            </a:pPr>
            <a:r>
              <a:rPr lang="en-US" sz="2400" b="1" dirty="0">
                <a:solidFill>
                  <a:srgbClr val="0070C0"/>
                </a:solidFill>
              </a:rPr>
              <a:t>For example, </a:t>
            </a:r>
            <a:r>
              <a:rPr lang="en-US" sz="2400" dirty="0">
                <a:solidFill>
                  <a:prstClr val="black">
                    <a:lumMod val="75000"/>
                    <a:lumOff val="25000"/>
                  </a:prstClr>
                </a:solidFill>
              </a:rPr>
              <a:t>if the synthetic pathway required three steps, it would require 30,000 separate reaction vessels to produce a library of 10,000 compounds if the reactions were carried out in separate reaction vessels using orthodox chemical methods. </a:t>
            </a:r>
          </a:p>
          <a:p>
            <a:r>
              <a:rPr lang="en-US" sz="2400" dirty="0"/>
              <a:t>The </a:t>
            </a:r>
            <a:r>
              <a:rPr lang="en-US" sz="2400" dirty="0" err="1"/>
              <a:t>Furka</a:t>
            </a:r>
            <a:r>
              <a:rPr lang="en-US" sz="2400" dirty="0"/>
              <a:t> mix and split method reduces this to about 22 reactions. </a:t>
            </a:r>
          </a:p>
          <a:p>
            <a:r>
              <a:rPr lang="en-US" sz="2400" dirty="0"/>
              <a:t>The </a:t>
            </a:r>
            <a:r>
              <a:rPr lang="en-US" sz="2400" dirty="0" err="1"/>
              <a:t>Furka</a:t>
            </a:r>
            <a:r>
              <a:rPr lang="en-US" sz="2400" dirty="0"/>
              <a:t> method produces the library of compounds on resin beads. </a:t>
            </a:r>
          </a:p>
          <a:p>
            <a:r>
              <a:rPr lang="en-US" sz="2400" dirty="0"/>
              <a:t> These beads are divided into a number of equally sized portions corresponding to the number of initial building blocks. </a:t>
            </a:r>
          </a:p>
          <a:p>
            <a:r>
              <a:rPr lang="en-US" sz="2400" dirty="0"/>
              <a:t>Each of the starting compounds is attached to its own group of beads using the appropriate chemical reaction (Fig.5.11)</a:t>
            </a:r>
          </a:p>
        </p:txBody>
      </p:sp>
    </p:spTree>
    <p:extLst>
      <p:ext uri="{BB962C8B-B14F-4D97-AF65-F5344CB8AC3E}">
        <p14:creationId xmlns:p14="http://schemas.microsoft.com/office/powerpoint/2010/main" val="1525394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7CFB05D-4B98-4123-A5FB-A294CC54FA37}"/>
              </a:ext>
            </a:extLst>
          </p:cNvPr>
          <p:cNvPicPr>
            <a:picLocks noChangeAspect="1"/>
          </p:cNvPicPr>
          <p:nvPr/>
        </p:nvPicPr>
        <p:blipFill>
          <a:blip r:embed="rId2"/>
          <a:stretch>
            <a:fillRect/>
          </a:stretch>
        </p:blipFill>
        <p:spPr>
          <a:xfrm>
            <a:off x="2769704" y="1133474"/>
            <a:ext cx="7328453" cy="5293829"/>
          </a:xfrm>
          <a:prstGeom prst="rect">
            <a:avLst/>
          </a:prstGeom>
        </p:spPr>
      </p:pic>
    </p:spTree>
    <p:extLst>
      <p:ext uri="{BB962C8B-B14F-4D97-AF65-F5344CB8AC3E}">
        <p14:creationId xmlns:p14="http://schemas.microsoft.com/office/powerpoint/2010/main" val="1772746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42CCEA-B97B-47F2-B125-6D6CE65CE3A8}"/>
              </a:ext>
            </a:extLst>
          </p:cNvPr>
          <p:cNvSpPr>
            <a:spLocks noGrp="1"/>
          </p:cNvSpPr>
          <p:nvPr>
            <p:ph idx="1"/>
          </p:nvPr>
        </p:nvSpPr>
        <p:spPr>
          <a:xfrm>
            <a:off x="1616765" y="583095"/>
            <a:ext cx="9887847" cy="6029740"/>
          </a:xfrm>
        </p:spPr>
        <p:txBody>
          <a:bodyPr>
            <a:normAutofit lnSpcReduction="10000"/>
          </a:bodyPr>
          <a:lstStyle/>
          <a:p>
            <a:pPr algn="just"/>
            <a:r>
              <a:rPr lang="en-US" dirty="0"/>
              <a:t>All the portions of beads are now mixed and separated into the number of equal portions corresponding to the number of different starting compounds being used for the first stage of the synthesis. </a:t>
            </a:r>
          </a:p>
          <a:p>
            <a:pPr algn="just"/>
            <a:r>
              <a:rPr lang="en-US" dirty="0"/>
              <a:t>A different reactant building block is added to each portion and the reaction is carried out by putting the mixtures of resin beads and reactants in a suitable reaction vessel. </a:t>
            </a:r>
          </a:p>
          <a:p>
            <a:pPr algn="just"/>
            <a:r>
              <a:rPr lang="en-US" dirty="0"/>
              <a:t>After reaction, all the beads are mixed before separating them into the number of equal portions corresponding to the number of building blocks being used in the second stage of the synthesis. </a:t>
            </a:r>
          </a:p>
          <a:p>
            <a:pPr algn="just"/>
            <a:r>
              <a:rPr lang="en-US" dirty="0"/>
              <a:t>A different second stage building block is added to each of these new portions and the mixture is allowed to react to produce the products for this stage in the synthesis. </a:t>
            </a:r>
          </a:p>
          <a:p>
            <a:pPr algn="just"/>
            <a:r>
              <a:rPr lang="en-US" dirty="0"/>
              <a:t>This process of mix and split is continued until the </a:t>
            </a:r>
            <a:r>
              <a:rPr lang="en-US" dirty="0">
                <a:solidFill>
                  <a:srgbClr val="0070C0"/>
                </a:solidFill>
              </a:rPr>
              <a:t>required library is synthesized.</a:t>
            </a:r>
          </a:p>
          <a:p>
            <a:pPr algn="just"/>
            <a:r>
              <a:rPr lang="en-US" dirty="0"/>
              <a:t> In peptide and similar polymer library formation where the same building blocks are used at each step, the maximum possible number of compounds that can be synthesized for a given number of different building blocks ( b) is given by:</a:t>
            </a:r>
          </a:p>
          <a:p>
            <a:pPr marL="0" indent="0" algn="just">
              <a:buNone/>
            </a:pPr>
            <a:r>
              <a:rPr lang="en-US" dirty="0"/>
              <a:t>              </a:t>
            </a:r>
            <a:r>
              <a:rPr lang="en-US" b="1" dirty="0">
                <a:solidFill>
                  <a:srgbClr val="FF0000"/>
                </a:solidFill>
              </a:rPr>
              <a:t>No. of compounds= b</a:t>
            </a:r>
            <a:r>
              <a:rPr lang="en-US" b="1" baseline="30000" dirty="0">
                <a:solidFill>
                  <a:srgbClr val="FF0000"/>
                </a:solidFill>
                <a:ea typeface="Calibri" panose="020F0502020204030204" pitchFamily="34" charset="0"/>
                <a:cs typeface="Times New Roman" panose="02020603050405020304" pitchFamily="18" charset="0"/>
              </a:rPr>
              <a:t>x</a:t>
            </a:r>
            <a:r>
              <a:rPr lang="en-US" b="1" dirty="0">
                <a:solidFill>
                  <a:srgbClr val="FF0000"/>
                </a:solidFill>
              </a:rPr>
              <a:t>       </a:t>
            </a:r>
            <a:r>
              <a:rPr lang="en-US" dirty="0"/>
              <a:t>Where x is the number of steps in the synthesis. </a:t>
            </a:r>
          </a:p>
          <a:p>
            <a:pPr algn="just"/>
            <a:r>
              <a:rPr lang="en-US" dirty="0"/>
              <a:t>Unlike in parallel synthesis. the history of the bead cannot be traced from a grid reference, it has to be traced using either a suitable encoding method or deconvolution. </a:t>
            </a:r>
          </a:p>
        </p:txBody>
      </p:sp>
    </p:spTree>
    <p:extLst>
      <p:ext uri="{BB962C8B-B14F-4D97-AF65-F5344CB8AC3E}">
        <p14:creationId xmlns:p14="http://schemas.microsoft.com/office/powerpoint/2010/main" val="369538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2867-5881-4D41-9267-4789FC28D2BD}"/>
              </a:ext>
            </a:extLst>
          </p:cNvPr>
          <p:cNvSpPr>
            <a:spLocks noGrp="1"/>
          </p:cNvSpPr>
          <p:nvPr>
            <p:ph type="title"/>
          </p:nvPr>
        </p:nvSpPr>
        <p:spPr/>
        <p:txBody>
          <a:bodyPr/>
          <a:lstStyle/>
          <a:p>
            <a:r>
              <a:rPr lang="en-US" dirty="0"/>
              <a:t>Applications of Solid Phase Synthesis</a:t>
            </a:r>
          </a:p>
        </p:txBody>
      </p:sp>
      <p:sp>
        <p:nvSpPr>
          <p:cNvPr id="3" name="Content Placeholder 2">
            <a:extLst>
              <a:ext uri="{FF2B5EF4-FFF2-40B4-BE49-F238E27FC236}">
                <a16:creationId xmlns:a16="http://schemas.microsoft.com/office/drawing/2014/main" id="{B183BC2E-2177-4FC8-A10E-062B87EBDEFE}"/>
              </a:ext>
            </a:extLst>
          </p:cNvPr>
          <p:cNvSpPr>
            <a:spLocks noGrp="1"/>
          </p:cNvSpPr>
          <p:nvPr>
            <p:ph idx="1"/>
          </p:nvPr>
        </p:nvSpPr>
        <p:spPr/>
        <p:txBody>
          <a:bodyPr/>
          <a:lstStyle/>
          <a:p>
            <a:pPr algn="just"/>
            <a:r>
              <a:rPr lang="en-US" sz="2800" dirty="0"/>
              <a:t>Synthesis of 1,4-benzodiazepines </a:t>
            </a:r>
          </a:p>
          <a:p>
            <a:pPr algn="just"/>
            <a:r>
              <a:rPr lang="en-US" sz="2800" dirty="0"/>
              <a:t>Synthesis of Benzopyran derivatives </a:t>
            </a:r>
          </a:p>
          <a:p>
            <a:pPr algn="just"/>
            <a:r>
              <a:rPr lang="en-US" sz="2800" dirty="0"/>
              <a:t>Synthesis of luteinizing hormone releasing hormone analogues etc.</a:t>
            </a:r>
          </a:p>
        </p:txBody>
      </p:sp>
    </p:spTree>
    <p:extLst>
      <p:ext uri="{BB962C8B-B14F-4D97-AF65-F5344CB8AC3E}">
        <p14:creationId xmlns:p14="http://schemas.microsoft.com/office/powerpoint/2010/main" val="1646889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2D2C-1EE8-4190-A73B-7D24E0FBDDFD}"/>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2. Solution Phase Synthesis</a:t>
            </a:r>
          </a:p>
        </p:txBody>
      </p:sp>
      <p:sp>
        <p:nvSpPr>
          <p:cNvPr id="3" name="Content Placeholder 2">
            <a:extLst>
              <a:ext uri="{FF2B5EF4-FFF2-40B4-BE49-F238E27FC236}">
                <a16:creationId xmlns:a16="http://schemas.microsoft.com/office/drawing/2014/main" id="{2CF1B8AA-D48B-4435-84C8-10EFCC16324A}"/>
              </a:ext>
            </a:extLst>
          </p:cNvPr>
          <p:cNvSpPr>
            <a:spLocks noGrp="1"/>
          </p:cNvSpPr>
          <p:nvPr>
            <p:ph idx="1"/>
          </p:nvPr>
        </p:nvSpPr>
        <p:spPr/>
        <p:txBody>
          <a:bodyPr>
            <a:normAutofit lnSpcReduction="10000"/>
          </a:bodyPr>
          <a:lstStyle/>
          <a:p>
            <a:pPr algn="just"/>
            <a:r>
              <a:rPr lang="en-US" sz="2400" dirty="0"/>
              <a:t>The solution phase synthesis involves conducting chemical reaction simultaneously, preferably in well ordered sets (arrays) of reaction vessels in solution.</a:t>
            </a:r>
          </a:p>
          <a:p>
            <a:pPr algn="just"/>
            <a:r>
              <a:rPr lang="en-US" sz="2400" b="1" dirty="0">
                <a:solidFill>
                  <a:srgbClr val="FF0000"/>
                </a:solidFill>
              </a:rPr>
              <a:t>For example, </a:t>
            </a:r>
            <a:r>
              <a:rPr lang="en-US" sz="2400" dirty="0"/>
              <a:t>the preparation of small array of amides, which consists of placing different acid chlorides and amines in each of matrix reaction vessel (along with tertiary amine to neutralize liberated hydrochloric acid), incubating and performing liquid-liquid extraction. Evaporation of the solvent gives crude amides, which can be tested directly in biological assay</a:t>
            </a:r>
          </a:p>
        </p:txBody>
      </p:sp>
    </p:spTree>
    <p:extLst>
      <p:ext uri="{BB962C8B-B14F-4D97-AF65-F5344CB8AC3E}">
        <p14:creationId xmlns:p14="http://schemas.microsoft.com/office/powerpoint/2010/main" val="4219184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AA206-26DD-4DDB-AFCF-997BC64B2F14}"/>
              </a:ext>
            </a:extLst>
          </p:cNvPr>
          <p:cNvSpPr>
            <a:spLocks noGrp="1"/>
          </p:cNvSpPr>
          <p:nvPr>
            <p:ph type="title"/>
          </p:nvPr>
        </p:nvSpPr>
        <p:spPr>
          <a:xfrm>
            <a:off x="2592925" y="624110"/>
            <a:ext cx="8911687" cy="793873"/>
          </a:xfrm>
        </p:spPr>
        <p:txBody>
          <a:bodyPr/>
          <a:lstStyle/>
          <a:p>
            <a:r>
              <a:rPr lang="en-US" dirty="0">
                <a:effectLst>
                  <a:outerShdw blurRad="38100" dist="38100" dir="2700000" algn="tl">
                    <a:srgbClr val="000000">
                      <a:alpha val="43137"/>
                    </a:srgbClr>
                  </a:outerShdw>
                </a:effectLst>
              </a:rPr>
              <a:t>Disadvantage</a:t>
            </a:r>
          </a:p>
        </p:txBody>
      </p:sp>
      <p:sp>
        <p:nvSpPr>
          <p:cNvPr id="3" name="Content Placeholder 2">
            <a:extLst>
              <a:ext uri="{FF2B5EF4-FFF2-40B4-BE49-F238E27FC236}">
                <a16:creationId xmlns:a16="http://schemas.microsoft.com/office/drawing/2014/main" id="{D530413C-1001-42FD-8C96-633483BC8545}"/>
              </a:ext>
            </a:extLst>
          </p:cNvPr>
          <p:cNvSpPr>
            <a:spLocks noGrp="1"/>
          </p:cNvSpPr>
          <p:nvPr>
            <p:ph idx="1"/>
          </p:nvPr>
        </p:nvSpPr>
        <p:spPr>
          <a:xfrm>
            <a:off x="2040835" y="1550504"/>
            <a:ext cx="9463777" cy="4360718"/>
          </a:xfrm>
        </p:spPr>
        <p:txBody>
          <a:bodyPr>
            <a:normAutofit/>
          </a:bodyPr>
          <a:lstStyle/>
          <a:p>
            <a:pPr algn="just"/>
            <a:r>
              <a:rPr lang="en-US" sz="2400" dirty="0"/>
              <a:t>The main disadvantage of this method is when number of reagents are taken together in solution, it can result in several side reactions and may lead to polymerization giving a tarry mass. Therefore, to avoid this, the new approach is developed in which all-chemical structure combinations are prepared separately, in parallel on a given building block using an automated robotic apparatus. Hundreds and thousands of vials are used to perform the reactions and laboratory robots are programmed to deliver specific reagents to each vial.</a:t>
            </a:r>
          </a:p>
        </p:txBody>
      </p:sp>
    </p:spTree>
    <p:extLst>
      <p:ext uri="{BB962C8B-B14F-4D97-AF65-F5344CB8AC3E}">
        <p14:creationId xmlns:p14="http://schemas.microsoft.com/office/powerpoint/2010/main" val="2216788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7C0AB6-31D8-4573-ABB9-EA3C1C105B88}"/>
              </a:ext>
            </a:extLst>
          </p:cNvPr>
          <p:cNvPicPr>
            <a:picLocks noChangeAspect="1"/>
          </p:cNvPicPr>
          <p:nvPr/>
        </p:nvPicPr>
        <p:blipFill>
          <a:blip r:embed="rId2"/>
          <a:stretch>
            <a:fillRect/>
          </a:stretch>
        </p:blipFill>
        <p:spPr>
          <a:xfrm>
            <a:off x="2504661" y="967409"/>
            <a:ext cx="7964556" cy="5181600"/>
          </a:xfrm>
          <a:prstGeom prst="rect">
            <a:avLst/>
          </a:prstGeom>
        </p:spPr>
      </p:pic>
    </p:spTree>
    <p:extLst>
      <p:ext uri="{BB962C8B-B14F-4D97-AF65-F5344CB8AC3E}">
        <p14:creationId xmlns:p14="http://schemas.microsoft.com/office/powerpoint/2010/main" val="18406914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3135F-5B06-46E7-AFB9-AD960A787680}"/>
              </a:ext>
            </a:extLst>
          </p:cNvPr>
          <p:cNvSpPr>
            <a:spLocks noGrp="1"/>
          </p:cNvSpPr>
          <p:nvPr>
            <p:ph type="title"/>
          </p:nvPr>
        </p:nvSpPr>
        <p:spPr>
          <a:xfrm>
            <a:off x="2146853" y="624110"/>
            <a:ext cx="9357760" cy="1280890"/>
          </a:xfrm>
        </p:spPr>
        <p:txBody>
          <a:bodyPr/>
          <a:lstStyle/>
          <a:p>
            <a:r>
              <a:rPr lang="en-US" dirty="0"/>
              <a:t>Advantages of Combinatorial Chemistry</a:t>
            </a:r>
          </a:p>
        </p:txBody>
      </p:sp>
      <p:sp>
        <p:nvSpPr>
          <p:cNvPr id="3" name="Content Placeholder 2">
            <a:extLst>
              <a:ext uri="{FF2B5EF4-FFF2-40B4-BE49-F238E27FC236}">
                <a16:creationId xmlns:a16="http://schemas.microsoft.com/office/drawing/2014/main" id="{1984EC11-0DC3-4227-A048-4AE6186BD4FE}"/>
              </a:ext>
            </a:extLst>
          </p:cNvPr>
          <p:cNvSpPr>
            <a:spLocks noGrp="1"/>
          </p:cNvSpPr>
          <p:nvPr>
            <p:ph idx="1"/>
          </p:nvPr>
        </p:nvSpPr>
        <p:spPr>
          <a:xfrm>
            <a:off x="2027583" y="1749287"/>
            <a:ext cx="9477029" cy="4161935"/>
          </a:xfrm>
        </p:spPr>
        <p:txBody>
          <a:bodyPr>
            <a:normAutofit/>
          </a:bodyPr>
          <a:lstStyle/>
          <a:p>
            <a:pPr algn="just"/>
            <a:r>
              <a:rPr lang="en-US" sz="2000" b="1" u="sng" dirty="0">
                <a:solidFill>
                  <a:srgbClr val="FF0000"/>
                </a:solidFill>
              </a:rPr>
              <a:t>Fast </a:t>
            </a:r>
          </a:p>
          <a:p>
            <a:pPr marL="0" indent="0" algn="just">
              <a:buNone/>
            </a:pPr>
            <a:r>
              <a:rPr lang="en-US" sz="2000" dirty="0"/>
              <a:t>         Combinatorial approach can give rise to millions of compound in same time as it will take to produce one compound by traditional method of synthesis.</a:t>
            </a:r>
          </a:p>
          <a:p>
            <a:pPr algn="just"/>
            <a:r>
              <a:rPr lang="en-US" sz="2000" b="1" u="sng" dirty="0">
                <a:solidFill>
                  <a:srgbClr val="FF0000"/>
                </a:solidFill>
              </a:rPr>
              <a:t>Economical </a:t>
            </a:r>
          </a:p>
          <a:p>
            <a:pPr marL="0" indent="0" algn="just">
              <a:buNone/>
            </a:pPr>
            <a:r>
              <a:rPr lang="en-US" sz="2000" dirty="0"/>
              <a:t>          A negative result of mixture saves the effort of synthesis, purification &amp; identification of each compound. </a:t>
            </a:r>
          </a:p>
          <a:p>
            <a:pPr algn="just"/>
            <a:r>
              <a:rPr lang="en-US" sz="2000" b="1" u="sng" dirty="0">
                <a:solidFill>
                  <a:srgbClr val="FF0000"/>
                </a:solidFill>
              </a:rPr>
              <a:t>Easy</a:t>
            </a:r>
          </a:p>
          <a:p>
            <a:pPr marL="0" indent="0" algn="just">
              <a:buNone/>
            </a:pPr>
            <a:r>
              <a:rPr lang="en-US" sz="2000" dirty="0"/>
              <a:t>         Isolation purification &amp; identification of active molecule from combinatorial library is relatively easy</a:t>
            </a:r>
          </a:p>
        </p:txBody>
      </p:sp>
    </p:spTree>
    <p:extLst>
      <p:ext uri="{BB962C8B-B14F-4D97-AF65-F5344CB8AC3E}">
        <p14:creationId xmlns:p14="http://schemas.microsoft.com/office/powerpoint/2010/main" val="991949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76D94-4C83-4879-B645-5E1CFDDC9168}"/>
              </a:ext>
            </a:extLst>
          </p:cNvPr>
          <p:cNvSpPr>
            <a:spLocks noGrp="1"/>
          </p:cNvSpPr>
          <p:nvPr>
            <p:ph idx="1"/>
          </p:nvPr>
        </p:nvSpPr>
        <p:spPr>
          <a:xfrm>
            <a:off x="2390429" y="689112"/>
            <a:ext cx="8915400" cy="4784035"/>
          </a:xfrm>
        </p:spPr>
        <p:txBody>
          <a:bodyPr>
            <a:normAutofit lnSpcReduction="10000"/>
          </a:bodyPr>
          <a:lstStyle/>
          <a:p>
            <a:pPr algn="just"/>
            <a:r>
              <a:rPr lang="en-US" sz="2400" b="1" u="sng" dirty="0">
                <a:solidFill>
                  <a:srgbClr val="FF0000"/>
                </a:solidFill>
              </a:rPr>
              <a:t>Drug Discovery  </a:t>
            </a:r>
          </a:p>
          <a:p>
            <a:pPr marL="0" indent="0" algn="just">
              <a:buNone/>
            </a:pPr>
            <a:r>
              <a:rPr lang="en-US" sz="2400" dirty="0"/>
              <a:t>         Mixed Combinatorial synthesis produces chemical pool. Probability of finding a molecule in a random screening process is proportional to the number of molecules subjected to the screening process.</a:t>
            </a:r>
          </a:p>
          <a:p>
            <a:pPr algn="just"/>
            <a:r>
              <a:rPr lang="en-US" sz="2400" b="1" u="sng" dirty="0">
                <a:solidFill>
                  <a:srgbClr val="FF0000"/>
                </a:solidFill>
              </a:rPr>
              <a:t>Drug Optimization</a:t>
            </a:r>
          </a:p>
          <a:p>
            <a:pPr marL="0" indent="0" algn="just">
              <a:buNone/>
            </a:pPr>
            <a:r>
              <a:rPr lang="en-US" sz="2400" dirty="0"/>
              <a:t>        Parallel synthesis produces analogues with slight differences. </a:t>
            </a:r>
          </a:p>
          <a:p>
            <a:pPr algn="just"/>
            <a:r>
              <a:rPr lang="en-US" sz="2400" b="1" u="sng" dirty="0">
                <a:solidFill>
                  <a:srgbClr val="FF0000"/>
                </a:solidFill>
              </a:rPr>
              <a:t>Disadvantages</a:t>
            </a:r>
          </a:p>
          <a:p>
            <a:pPr marL="0" indent="0" algn="just">
              <a:buNone/>
            </a:pPr>
            <a:r>
              <a:rPr lang="en-US" sz="2400" dirty="0"/>
              <a:t>         Efficiency is highly affected by compound's size, solubility and function group. Compounds produced tend to be Achiral of Racemic.</a:t>
            </a:r>
          </a:p>
        </p:txBody>
      </p:sp>
    </p:spTree>
    <p:extLst>
      <p:ext uri="{BB962C8B-B14F-4D97-AF65-F5344CB8AC3E}">
        <p14:creationId xmlns:p14="http://schemas.microsoft.com/office/powerpoint/2010/main" val="2434838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9EF1F-173C-4C28-B0A7-1E27C8C7CD14}"/>
              </a:ext>
            </a:extLst>
          </p:cNvPr>
          <p:cNvSpPr>
            <a:spLocks noGrp="1"/>
          </p:cNvSpPr>
          <p:nvPr>
            <p:ph type="title"/>
          </p:nvPr>
        </p:nvSpPr>
        <p:spPr/>
        <p:txBody>
          <a:bodyPr/>
          <a:lstStyle/>
          <a:p>
            <a:r>
              <a:rPr lang="en-US" dirty="0"/>
              <a:t>Applications of Combinatorial Chemistry</a:t>
            </a:r>
          </a:p>
        </p:txBody>
      </p:sp>
      <p:sp>
        <p:nvSpPr>
          <p:cNvPr id="3" name="Content Placeholder 2">
            <a:extLst>
              <a:ext uri="{FF2B5EF4-FFF2-40B4-BE49-F238E27FC236}">
                <a16:creationId xmlns:a16="http://schemas.microsoft.com/office/drawing/2014/main" id="{72EA5C15-67D7-4AD3-85AE-9F11D26CFE6F}"/>
              </a:ext>
            </a:extLst>
          </p:cNvPr>
          <p:cNvSpPr>
            <a:spLocks noGrp="1"/>
          </p:cNvSpPr>
          <p:nvPr>
            <p:ph idx="1"/>
          </p:nvPr>
        </p:nvSpPr>
        <p:spPr/>
        <p:txBody>
          <a:bodyPr/>
          <a:lstStyle/>
          <a:p>
            <a:pPr algn="just"/>
            <a:r>
              <a:rPr lang="en-US" sz="2000" dirty="0"/>
              <a:t> Applications of combinatorial chemistry are very wide. Scientists use combinatorial chemistry to create large populations of molecules that can be screened efficiently. The application of combinatorial chemistry science has revolutionized high-throughput screening paradigms, chemical lead optimization, library purification and post purification.</a:t>
            </a:r>
          </a:p>
          <a:p>
            <a:pPr algn="just"/>
            <a:r>
              <a:rPr lang="en-US" sz="2000" dirty="0"/>
              <a:t> </a:t>
            </a:r>
            <a:r>
              <a:rPr lang="en-US" sz="2000" b="1" u="sng" dirty="0">
                <a:solidFill>
                  <a:srgbClr val="FF0000"/>
                </a:solidFill>
              </a:rPr>
              <a:t>Drug Discovery and Design:</a:t>
            </a:r>
          </a:p>
          <a:p>
            <a:pPr marL="0" indent="0" algn="just">
              <a:buNone/>
            </a:pPr>
            <a:r>
              <a:rPr lang="en-US" sz="2000" dirty="0"/>
              <a:t>            – Combinatorial chemistry is mainly applied in the discovery of drugs. For example; </a:t>
            </a:r>
            <a:r>
              <a:rPr lang="en-US" sz="2000" dirty="0" err="1"/>
              <a:t>Raloxifen</a:t>
            </a:r>
            <a:r>
              <a:rPr lang="en-US" sz="2000" dirty="0"/>
              <a:t>. It is used in drug design and has impact on development of chemical compound to lead and in lead optimization</a:t>
            </a:r>
            <a:r>
              <a:rPr lang="en-US" dirty="0"/>
              <a:t>.</a:t>
            </a:r>
          </a:p>
        </p:txBody>
      </p:sp>
    </p:spTree>
    <p:extLst>
      <p:ext uri="{BB962C8B-B14F-4D97-AF65-F5344CB8AC3E}">
        <p14:creationId xmlns:p14="http://schemas.microsoft.com/office/powerpoint/2010/main" val="155948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6162-A682-49C8-BC00-2332564D16B8}"/>
              </a:ext>
            </a:extLst>
          </p:cNvPr>
          <p:cNvSpPr>
            <a:spLocks noGrp="1"/>
          </p:cNvSpPr>
          <p:nvPr>
            <p:ph type="title"/>
          </p:nvPr>
        </p:nvSpPr>
        <p:spPr>
          <a:xfrm>
            <a:off x="2592925" y="624110"/>
            <a:ext cx="8911687" cy="891869"/>
          </a:xfrm>
        </p:spPr>
        <p:txBody>
          <a:bodyPr/>
          <a:lstStyle/>
          <a:p>
            <a:r>
              <a:rPr lang="en-US" dirty="0">
                <a:effectLst>
                  <a:outerShdw blurRad="38100" dist="38100" dir="2700000" algn="tl">
                    <a:srgbClr val="000000">
                      <a:alpha val="43137"/>
                    </a:srgbClr>
                  </a:outerShdw>
                </a:effectLst>
              </a:rPr>
              <a:t>Principle</a:t>
            </a:r>
          </a:p>
        </p:txBody>
      </p:sp>
      <p:sp>
        <p:nvSpPr>
          <p:cNvPr id="3" name="Content Placeholder 2">
            <a:extLst>
              <a:ext uri="{FF2B5EF4-FFF2-40B4-BE49-F238E27FC236}">
                <a16:creationId xmlns:a16="http://schemas.microsoft.com/office/drawing/2014/main" id="{6D6FB44B-D5D5-4F8A-B3C7-57F2D8B409AF}"/>
              </a:ext>
            </a:extLst>
          </p:cNvPr>
          <p:cNvSpPr>
            <a:spLocks noGrp="1"/>
          </p:cNvSpPr>
          <p:nvPr>
            <p:ph idx="1"/>
          </p:nvPr>
        </p:nvSpPr>
        <p:spPr>
          <a:xfrm>
            <a:off x="2589212" y="1600200"/>
            <a:ext cx="8915400" cy="4311022"/>
          </a:xfrm>
        </p:spPr>
        <p:txBody>
          <a:bodyPr>
            <a:normAutofit/>
          </a:bodyPr>
          <a:lstStyle/>
          <a:p>
            <a:pPr algn="just"/>
            <a:r>
              <a:rPr lang="en-US" sz="2800" dirty="0"/>
              <a:t>The principle of combinatorial chemistry is to make a large range of analogues by using the same reaction conditions and in the same reaction vessels. In this way, the chemist can synthesize many hundreds or thousands of compounds at one time instead of preparing only a few by simple methodology.</a:t>
            </a:r>
          </a:p>
        </p:txBody>
      </p:sp>
    </p:spTree>
    <p:extLst>
      <p:ext uri="{BB962C8B-B14F-4D97-AF65-F5344CB8AC3E}">
        <p14:creationId xmlns:p14="http://schemas.microsoft.com/office/powerpoint/2010/main" val="1133404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7DFC0-540E-4EAB-BE00-9A54D88CB789}"/>
              </a:ext>
            </a:extLst>
          </p:cNvPr>
          <p:cNvSpPr>
            <a:spLocks noGrp="1"/>
          </p:cNvSpPr>
          <p:nvPr>
            <p:ph type="title"/>
          </p:nvPr>
        </p:nvSpPr>
        <p:spPr/>
        <p:txBody>
          <a:bodyPr/>
          <a:lstStyle/>
          <a:p>
            <a:r>
              <a:rPr lang="en-US" b="1" u="sng" dirty="0">
                <a:solidFill>
                  <a:srgbClr val="FF0000"/>
                </a:solidFill>
              </a:rPr>
              <a:t>Synthesis of Analogues: </a:t>
            </a:r>
          </a:p>
        </p:txBody>
      </p:sp>
      <p:sp>
        <p:nvSpPr>
          <p:cNvPr id="3" name="Content Placeholder 2">
            <a:extLst>
              <a:ext uri="{FF2B5EF4-FFF2-40B4-BE49-F238E27FC236}">
                <a16:creationId xmlns:a16="http://schemas.microsoft.com/office/drawing/2014/main" id="{3C341ED3-B320-4E7D-B686-6F276CB65D7A}"/>
              </a:ext>
            </a:extLst>
          </p:cNvPr>
          <p:cNvSpPr>
            <a:spLocks noGrp="1"/>
          </p:cNvSpPr>
          <p:nvPr>
            <p:ph idx="1"/>
          </p:nvPr>
        </p:nvSpPr>
        <p:spPr>
          <a:xfrm>
            <a:off x="2191647" y="2027582"/>
            <a:ext cx="8915400" cy="3777622"/>
          </a:xfrm>
        </p:spPr>
        <p:txBody>
          <a:bodyPr>
            <a:normAutofit/>
          </a:bodyPr>
          <a:lstStyle/>
          <a:p>
            <a:pPr algn="just"/>
            <a:r>
              <a:rPr lang="en-US" sz="2000" dirty="0"/>
              <a:t>It is used to synthesize analogues of existing lead structure to elucidate the structure activity relationship (SAR). As, preparation of </a:t>
            </a:r>
            <a:r>
              <a:rPr lang="en-US" sz="2000" dirty="0" err="1"/>
              <a:t>hydrazones</a:t>
            </a:r>
            <a:r>
              <a:rPr lang="en-US" sz="2000" dirty="0"/>
              <a:t> and discovery of an antibiotic compounds by use of traditional synthesis.</a:t>
            </a:r>
          </a:p>
        </p:txBody>
      </p:sp>
      <p:pic>
        <p:nvPicPr>
          <p:cNvPr id="4" name="Picture 3">
            <a:extLst>
              <a:ext uri="{FF2B5EF4-FFF2-40B4-BE49-F238E27FC236}">
                <a16:creationId xmlns:a16="http://schemas.microsoft.com/office/drawing/2014/main" id="{48068589-4392-45EB-8AAE-5A5FF16C7DEC}"/>
              </a:ext>
            </a:extLst>
          </p:cNvPr>
          <p:cNvPicPr>
            <a:picLocks noChangeAspect="1"/>
          </p:cNvPicPr>
          <p:nvPr/>
        </p:nvPicPr>
        <p:blipFill>
          <a:blip r:embed="rId2"/>
          <a:stretch>
            <a:fillRect/>
          </a:stretch>
        </p:blipFill>
        <p:spPr>
          <a:xfrm>
            <a:off x="3750366" y="3641787"/>
            <a:ext cx="6024700" cy="2163417"/>
          </a:xfrm>
          <a:prstGeom prst="rect">
            <a:avLst/>
          </a:prstGeom>
        </p:spPr>
      </p:pic>
    </p:spTree>
    <p:extLst>
      <p:ext uri="{BB962C8B-B14F-4D97-AF65-F5344CB8AC3E}">
        <p14:creationId xmlns:p14="http://schemas.microsoft.com/office/powerpoint/2010/main" val="1437120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0C1C7-4061-401A-9EE8-0A30ED7ADF6B}"/>
              </a:ext>
            </a:extLst>
          </p:cNvPr>
          <p:cNvSpPr>
            <a:spLocks noGrp="1"/>
          </p:cNvSpPr>
          <p:nvPr>
            <p:ph idx="1"/>
          </p:nvPr>
        </p:nvSpPr>
        <p:spPr>
          <a:xfrm>
            <a:off x="2345635" y="795130"/>
            <a:ext cx="9158977" cy="5116092"/>
          </a:xfrm>
        </p:spPr>
        <p:txBody>
          <a:bodyPr>
            <a:normAutofit lnSpcReduction="10000"/>
          </a:bodyPr>
          <a:lstStyle/>
          <a:p>
            <a:pPr algn="just"/>
            <a:r>
              <a:rPr lang="en-US" sz="2400" b="1" u="sng" dirty="0">
                <a:solidFill>
                  <a:srgbClr val="FF0000"/>
                </a:solidFill>
              </a:rPr>
              <a:t>Targeted and Diversified Libraries: </a:t>
            </a:r>
          </a:p>
          <a:p>
            <a:pPr marL="0" indent="0" algn="just">
              <a:buNone/>
            </a:pPr>
            <a:r>
              <a:rPr lang="en-US" sz="2400" dirty="0"/>
              <a:t>           By producing larger, targeted and more diverse compound libraries, companies increase the probability that they will find novel compounds of significant therapeutic and commercial value. </a:t>
            </a:r>
          </a:p>
          <a:p>
            <a:pPr algn="just"/>
            <a:r>
              <a:rPr lang="en-US" sz="2400" dirty="0"/>
              <a:t> </a:t>
            </a:r>
            <a:r>
              <a:rPr lang="en-US" sz="2400" b="1" u="sng" dirty="0">
                <a:solidFill>
                  <a:srgbClr val="FF0000"/>
                </a:solidFill>
              </a:rPr>
              <a:t>Use of Advanced Software and Robotics: </a:t>
            </a:r>
          </a:p>
          <a:p>
            <a:pPr marL="0" indent="0" algn="just">
              <a:buNone/>
            </a:pPr>
            <a:r>
              <a:rPr lang="en-US" sz="2400" dirty="0"/>
              <a:t>          Provides a stimulus for robot-controlled and immobilization strategies that allow high-throughput and multiple parallel approaches to drug discovery.</a:t>
            </a:r>
          </a:p>
          <a:p>
            <a:pPr algn="just"/>
            <a:r>
              <a:rPr lang="en-US" sz="2400" dirty="0"/>
              <a:t> </a:t>
            </a:r>
            <a:r>
              <a:rPr lang="en-US" sz="2400" b="1" u="sng" dirty="0">
                <a:solidFill>
                  <a:srgbClr val="FF0000"/>
                </a:solidFill>
              </a:rPr>
              <a:t>Less Time Consuming : </a:t>
            </a:r>
          </a:p>
          <a:p>
            <a:pPr marL="0" indent="0" algn="just">
              <a:buNone/>
            </a:pPr>
            <a:r>
              <a:rPr lang="en-US" sz="2400" dirty="0"/>
              <a:t>         Fast Combinatorial approach can give rise to millions of compound in same time as it will take to produce one compound by traditional method of synthesis.</a:t>
            </a:r>
          </a:p>
        </p:txBody>
      </p:sp>
    </p:spTree>
    <p:extLst>
      <p:ext uri="{BB962C8B-B14F-4D97-AF65-F5344CB8AC3E}">
        <p14:creationId xmlns:p14="http://schemas.microsoft.com/office/powerpoint/2010/main" val="3663420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BECD2A-6801-4B5A-8AB7-786B60C32789}"/>
              </a:ext>
            </a:extLst>
          </p:cNvPr>
          <p:cNvSpPr>
            <a:spLocks noGrp="1"/>
          </p:cNvSpPr>
          <p:nvPr>
            <p:ph idx="1"/>
          </p:nvPr>
        </p:nvSpPr>
        <p:spPr>
          <a:xfrm>
            <a:off x="2054087" y="1073426"/>
            <a:ext cx="9450525" cy="4837796"/>
          </a:xfrm>
        </p:spPr>
        <p:txBody>
          <a:bodyPr>
            <a:normAutofit fontScale="92500" lnSpcReduction="10000"/>
          </a:bodyPr>
          <a:lstStyle/>
          <a:p>
            <a:pPr algn="just"/>
            <a:r>
              <a:rPr lang="en-US" sz="2400" b="1" u="sng" dirty="0">
                <a:solidFill>
                  <a:srgbClr val="FF0000"/>
                </a:solidFill>
              </a:rPr>
              <a:t>Purification and Identification of Active Molecules:</a:t>
            </a:r>
          </a:p>
          <a:p>
            <a:pPr marL="0" indent="0" algn="just">
              <a:buNone/>
            </a:pPr>
            <a:r>
              <a:rPr lang="en-US" sz="2400" dirty="0"/>
              <a:t>         Isolation, purification &amp; identification of active molecule from combinatorial library is relatively easy.  </a:t>
            </a:r>
          </a:p>
          <a:p>
            <a:pPr algn="just"/>
            <a:r>
              <a:rPr lang="en-US" sz="2400" b="1" u="sng" dirty="0">
                <a:solidFill>
                  <a:srgbClr val="FF0000"/>
                </a:solidFill>
              </a:rPr>
              <a:t>Use In </a:t>
            </a:r>
            <a:r>
              <a:rPr lang="en-US" sz="2400" b="1" u="sng" dirty="0" err="1">
                <a:solidFill>
                  <a:srgbClr val="FF0000"/>
                </a:solidFill>
              </a:rPr>
              <a:t>Agro</a:t>
            </a:r>
            <a:r>
              <a:rPr lang="en-US" sz="2400" b="1" u="sng" dirty="0">
                <a:solidFill>
                  <a:srgbClr val="FF0000"/>
                </a:solidFill>
              </a:rPr>
              <a:t> Chemical Sector:</a:t>
            </a:r>
          </a:p>
          <a:p>
            <a:pPr marL="0" indent="0" algn="just">
              <a:buNone/>
            </a:pPr>
            <a:r>
              <a:rPr lang="en-US" sz="2400" dirty="0"/>
              <a:t>         Combinatorial chemistry had a major impact not only on the pharmaceutical research but also in agrochemical research. It is being used in many fields of agrochemical research like in; insecticides, fungicides, herbicides. </a:t>
            </a:r>
          </a:p>
          <a:p>
            <a:pPr algn="just"/>
            <a:r>
              <a:rPr lang="en-US" sz="2400" b="1" u="sng" dirty="0">
                <a:solidFill>
                  <a:srgbClr val="FF0000"/>
                </a:solidFill>
              </a:rPr>
              <a:t>Use in Miniaturization: </a:t>
            </a:r>
          </a:p>
          <a:p>
            <a:pPr marL="0" indent="0" algn="just">
              <a:buNone/>
            </a:pPr>
            <a:r>
              <a:rPr lang="en-US" sz="2400" dirty="0"/>
              <a:t>        Combinatorial chemistry exploits miniaturization and automation to synthesize large compound libraries instead of synthesizing single compound as in the case of traditional drug design method. </a:t>
            </a:r>
          </a:p>
        </p:txBody>
      </p:sp>
    </p:spTree>
    <p:extLst>
      <p:ext uri="{BB962C8B-B14F-4D97-AF65-F5344CB8AC3E}">
        <p14:creationId xmlns:p14="http://schemas.microsoft.com/office/powerpoint/2010/main" val="403107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72D5D-07D5-4265-9A53-DCA6CABDFC8E}"/>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Design of combinatorial synthesis</a:t>
            </a:r>
            <a:br>
              <a:rPr lang="en-US" dirty="0"/>
            </a:br>
            <a:endParaRPr lang="en-US" dirty="0"/>
          </a:p>
        </p:txBody>
      </p:sp>
      <p:sp>
        <p:nvSpPr>
          <p:cNvPr id="3" name="Content Placeholder 2">
            <a:extLst>
              <a:ext uri="{FF2B5EF4-FFF2-40B4-BE49-F238E27FC236}">
                <a16:creationId xmlns:a16="http://schemas.microsoft.com/office/drawing/2014/main" id="{FD9370D8-A2E9-42F4-9941-A77A1C30E433}"/>
              </a:ext>
            </a:extLst>
          </p:cNvPr>
          <p:cNvSpPr>
            <a:spLocks noGrp="1"/>
          </p:cNvSpPr>
          <p:nvPr>
            <p:ph idx="1"/>
          </p:nvPr>
        </p:nvSpPr>
        <p:spPr>
          <a:xfrm>
            <a:off x="1643270" y="1510748"/>
            <a:ext cx="9861342" cy="4723141"/>
          </a:xfrm>
        </p:spPr>
        <p:txBody>
          <a:bodyPr>
            <a:normAutofit/>
          </a:bodyPr>
          <a:lstStyle/>
          <a:p>
            <a:pPr marL="0" indent="0">
              <a:buNone/>
            </a:pPr>
            <a:r>
              <a:rPr lang="en-US" b="1" dirty="0">
                <a:solidFill>
                  <a:srgbClr val="C00000"/>
                </a:solidFill>
              </a:rPr>
              <a:t>1. Linear Synthesis:</a:t>
            </a:r>
          </a:p>
          <a:p>
            <a:r>
              <a:rPr lang="en-US" dirty="0"/>
              <a:t>  In this case the building blocks are successively added to the preceding structure so that it grows in only one direction (linear synthesis). </a:t>
            </a:r>
          </a:p>
          <a:p>
            <a:r>
              <a:rPr lang="en-US" dirty="0"/>
              <a:t> It usually relies on the medicinal chemist finding suitable protecting groups so that the reactions are selective.</a:t>
            </a:r>
          </a:p>
          <a:p>
            <a:r>
              <a:rPr lang="en-US" dirty="0"/>
              <a:t> This design approach is useful if the product is a polymer (oligomer) formed from a small number of monomeric units (Fig. 5.3a)</a:t>
            </a:r>
          </a:p>
          <a:p>
            <a:pPr marL="0" indent="0">
              <a:buNone/>
            </a:pPr>
            <a:r>
              <a:rPr lang="en-US" b="1" dirty="0">
                <a:solidFill>
                  <a:srgbClr val="C00000"/>
                </a:solidFill>
              </a:rPr>
              <a:t>2. Template Method:</a:t>
            </a:r>
          </a:p>
          <a:p>
            <a:r>
              <a:rPr lang="en-US" dirty="0"/>
              <a:t> The synthesis can proceed in different directions from an initial building block known as a “template” provided that the template has either the necessary functional groups or they can be generated during the course of the synthesis (Fig. 5.3b).</a:t>
            </a:r>
          </a:p>
          <a:p>
            <a:r>
              <a:rPr lang="en-US" dirty="0"/>
              <a:t> Both routes may require the use of protecting groups.</a:t>
            </a:r>
          </a:p>
        </p:txBody>
      </p:sp>
    </p:spTree>
    <p:extLst>
      <p:ext uri="{BB962C8B-B14F-4D97-AF65-F5344CB8AC3E}">
        <p14:creationId xmlns:p14="http://schemas.microsoft.com/office/powerpoint/2010/main" val="348568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C50147-70BC-43DE-8E93-F189E43F33A6}"/>
              </a:ext>
            </a:extLst>
          </p:cNvPr>
          <p:cNvPicPr>
            <a:picLocks noChangeAspect="1"/>
          </p:cNvPicPr>
          <p:nvPr/>
        </p:nvPicPr>
        <p:blipFill>
          <a:blip r:embed="rId2"/>
          <a:stretch>
            <a:fillRect/>
          </a:stretch>
        </p:blipFill>
        <p:spPr>
          <a:xfrm>
            <a:off x="1736036" y="1205949"/>
            <a:ext cx="9409042" cy="4929808"/>
          </a:xfrm>
          <a:prstGeom prst="rect">
            <a:avLst/>
          </a:prstGeom>
        </p:spPr>
      </p:pic>
    </p:spTree>
    <p:extLst>
      <p:ext uri="{BB962C8B-B14F-4D97-AF65-F5344CB8AC3E}">
        <p14:creationId xmlns:p14="http://schemas.microsoft.com/office/powerpoint/2010/main" val="205375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4A71-F8F1-4676-8A08-1502EF565FB9}"/>
              </a:ext>
            </a:extLst>
          </p:cNvPr>
          <p:cNvSpPr>
            <a:spLocks noGrp="1"/>
          </p:cNvSpPr>
          <p:nvPr>
            <p:ph type="title"/>
          </p:nvPr>
        </p:nvSpPr>
        <p:spPr>
          <a:xfrm>
            <a:off x="1640156" y="239797"/>
            <a:ext cx="8911687" cy="966151"/>
          </a:xfrm>
        </p:spPr>
        <p:txBody>
          <a:bodyPr/>
          <a:lstStyle/>
          <a:p>
            <a:r>
              <a:rPr lang="en-US" dirty="0">
                <a:effectLst>
                  <a:outerShdw blurRad="38100" dist="38100" dir="2700000" algn="tl">
                    <a:srgbClr val="000000">
                      <a:alpha val="43137"/>
                    </a:srgbClr>
                  </a:outerShdw>
                </a:effectLst>
              </a:rPr>
              <a:t>Criteria for Ideal Reaction</a:t>
            </a:r>
          </a:p>
        </p:txBody>
      </p:sp>
      <p:sp>
        <p:nvSpPr>
          <p:cNvPr id="3" name="Content Placeholder 2">
            <a:extLst>
              <a:ext uri="{FF2B5EF4-FFF2-40B4-BE49-F238E27FC236}">
                <a16:creationId xmlns:a16="http://schemas.microsoft.com/office/drawing/2014/main" id="{55E42F20-BAFB-487B-B89E-C0BD51F3C54D}"/>
              </a:ext>
            </a:extLst>
          </p:cNvPr>
          <p:cNvSpPr>
            <a:spLocks noGrp="1"/>
          </p:cNvSpPr>
          <p:nvPr>
            <p:ph idx="1"/>
          </p:nvPr>
        </p:nvSpPr>
        <p:spPr>
          <a:xfrm>
            <a:off x="1470991" y="1205948"/>
            <a:ext cx="10137913" cy="5512904"/>
          </a:xfrm>
        </p:spPr>
        <p:txBody>
          <a:bodyPr>
            <a:noAutofit/>
          </a:bodyPr>
          <a:lstStyle/>
          <a:p>
            <a:pPr algn="just">
              <a:buFont typeface="+mj-lt"/>
              <a:buAutoNum type="arabicPeriod"/>
            </a:pPr>
            <a:r>
              <a:rPr lang="en-US" sz="2000" dirty="0"/>
              <a:t> The reactions should be </a:t>
            </a:r>
            <a:r>
              <a:rPr lang="en-US" sz="2000" dirty="0">
                <a:solidFill>
                  <a:srgbClr val="FF0000"/>
                </a:solidFill>
              </a:rPr>
              <a:t>specific</a:t>
            </a:r>
            <a:r>
              <a:rPr lang="en-US" sz="2000" dirty="0"/>
              <a:t>, relatively </a:t>
            </a:r>
            <a:r>
              <a:rPr lang="en-US" sz="2000" dirty="0">
                <a:solidFill>
                  <a:srgbClr val="FF0000"/>
                </a:solidFill>
              </a:rPr>
              <a:t>easy to carry out </a:t>
            </a:r>
            <a:r>
              <a:rPr lang="en-US" sz="2000" dirty="0"/>
              <a:t>and give a </a:t>
            </a:r>
            <a:r>
              <a:rPr lang="en-US" sz="2000" dirty="0">
                <a:solidFill>
                  <a:srgbClr val="FF0000"/>
                </a:solidFill>
              </a:rPr>
              <a:t>high yield.</a:t>
            </a:r>
          </a:p>
          <a:p>
            <a:pPr algn="just">
              <a:buFont typeface="+mj-lt"/>
              <a:buAutoNum type="arabicPeriod"/>
            </a:pPr>
            <a:r>
              <a:rPr lang="en-US" sz="2000" dirty="0"/>
              <a:t>The reactions used in the sequence should allow for the formation of as wide a range of structures for the final products as possible, including all the possible stereoisomers.</a:t>
            </a:r>
          </a:p>
          <a:p>
            <a:pPr algn="just">
              <a:buFont typeface="+mj-lt"/>
              <a:buAutoNum type="arabicPeriod"/>
            </a:pPr>
            <a:r>
              <a:rPr lang="en-US" sz="2000" dirty="0"/>
              <a:t>The reactions should be suitable for use in automated equipment.</a:t>
            </a:r>
          </a:p>
          <a:p>
            <a:pPr algn="just">
              <a:buFont typeface="+mj-lt"/>
              <a:buAutoNum type="arabicPeriod"/>
            </a:pPr>
            <a:r>
              <a:rPr lang="en-US" sz="2000" dirty="0"/>
              <a:t>The building blocks should be readily available.</a:t>
            </a:r>
          </a:p>
          <a:p>
            <a:pPr algn="just">
              <a:buFont typeface="+mj-lt"/>
              <a:buAutoNum type="arabicPeriod"/>
            </a:pPr>
            <a:r>
              <a:rPr lang="en-US" sz="2000" dirty="0"/>
              <a:t>The building blocks should be as diverse as possible so that the range of final products includes structures that utilize all the types of bonding to bind to or react with the target.</a:t>
            </a:r>
          </a:p>
          <a:p>
            <a:pPr algn="just">
              <a:buFont typeface="+mj-lt"/>
              <a:buAutoNum type="arabicPeriod"/>
            </a:pPr>
            <a:r>
              <a:rPr lang="en-US" sz="2000" dirty="0"/>
              <a:t> It must be possible to accurately determine the structures of the final products.</a:t>
            </a:r>
          </a:p>
          <a:p>
            <a:pPr algn="just"/>
            <a:r>
              <a:rPr lang="en-US" sz="2000" b="1" dirty="0">
                <a:solidFill>
                  <a:srgbClr val="C00000"/>
                </a:solidFill>
              </a:rPr>
              <a:t>Note: </a:t>
            </a:r>
            <a:r>
              <a:rPr lang="en-US" sz="2000" dirty="0"/>
              <a:t>In practice it is not always possible to select reactions that meet all these criteria. However, criterion 6 must be satisfied otherwise there is little point in carrying out the synthesis. </a:t>
            </a:r>
          </a:p>
        </p:txBody>
      </p:sp>
    </p:spTree>
    <p:extLst>
      <p:ext uri="{BB962C8B-B14F-4D97-AF65-F5344CB8AC3E}">
        <p14:creationId xmlns:p14="http://schemas.microsoft.com/office/powerpoint/2010/main" val="3743978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4351D-75CC-45AB-812D-586FD699480F}"/>
              </a:ext>
            </a:extLst>
          </p:cNvPr>
          <p:cNvSpPr>
            <a:spLocks noGrp="1"/>
          </p:cNvSpPr>
          <p:nvPr>
            <p:ph type="title"/>
          </p:nvPr>
        </p:nvSpPr>
        <p:spPr>
          <a:xfrm>
            <a:off x="2592925" y="624110"/>
            <a:ext cx="8911687" cy="754116"/>
          </a:xfrm>
        </p:spPr>
        <p:txBody>
          <a:bodyPr/>
          <a:lstStyle/>
          <a:p>
            <a:r>
              <a:rPr lang="en-US" dirty="0">
                <a:effectLst>
                  <a:outerShdw blurRad="38100" dist="38100" dir="2700000" algn="tl">
                    <a:srgbClr val="000000">
                      <a:alpha val="43137"/>
                    </a:srgbClr>
                  </a:outerShdw>
                </a:effectLst>
              </a:rPr>
              <a:t>Selection of building blocks:</a:t>
            </a:r>
          </a:p>
        </p:txBody>
      </p:sp>
      <p:sp>
        <p:nvSpPr>
          <p:cNvPr id="3" name="Content Placeholder 2">
            <a:extLst>
              <a:ext uri="{FF2B5EF4-FFF2-40B4-BE49-F238E27FC236}">
                <a16:creationId xmlns:a16="http://schemas.microsoft.com/office/drawing/2014/main" id="{31011C0A-7E1F-463C-824C-D5A6541A725A}"/>
              </a:ext>
            </a:extLst>
          </p:cNvPr>
          <p:cNvSpPr>
            <a:spLocks noGrp="1"/>
          </p:cNvSpPr>
          <p:nvPr>
            <p:ph idx="1"/>
          </p:nvPr>
        </p:nvSpPr>
        <p:spPr>
          <a:xfrm>
            <a:off x="1828800" y="1378226"/>
            <a:ext cx="9675812" cy="4532996"/>
          </a:xfrm>
        </p:spPr>
        <p:txBody>
          <a:bodyPr>
            <a:noAutofit/>
          </a:bodyPr>
          <a:lstStyle/>
          <a:p>
            <a:pPr algn="just"/>
            <a:r>
              <a:rPr lang="en-US" sz="2800" dirty="0"/>
              <a:t>The degree of information available about the intended target will also influence the selection of the building blocks.</a:t>
            </a:r>
          </a:p>
          <a:p>
            <a:pPr algn="just"/>
            <a:r>
              <a:rPr lang="en-US" sz="2800" dirty="0"/>
              <a:t> If little is known a random selection of building blocks is used in order to identify a lead.</a:t>
            </a:r>
          </a:p>
          <a:p>
            <a:pPr algn="just"/>
            <a:r>
              <a:rPr lang="en-US" sz="2800" dirty="0"/>
              <a:t> However, if there is a known lead, the building blocks are selected so that they produce analogues that are related to the structure of the lead.</a:t>
            </a:r>
          </a:p>
          <a:p>
            <a:pPr algn="just"/>
            <a:r>
              <a:rPr lang="en-US" sz="2800" dirty="0"/>
              <a:t>This allows the investigator to study the SAR/QSAR and/or determine the optimum structure for potency. </a:t>
            </a:r>
          </a:p>
        </p:txBody>
      </p:sp>
    </p:spTree>
    <p:extLst>
      <p:ext uri="{BB962C8B-B14F-4D97-AF65-F5344CB8AC3E}">
        <p14:creationId xmlns:p14="http://schemas.microsoft.com/office/powerpoint/2010/main" val="904670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0BB24-7D11-48AE-B7C2-D1A68E043441}"/>
              </a:ext>
            </a:extLst>
          </p:cNvPr>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The general techniques used in combinatorial synthesis:</a:t>
            </a:r>
            <a:br>
              <a:rPr lang="en-US" dirty="0"/>
            </a:br>
            <a:endParaRPr lang="en-US" dirty="0"/>
          </a:p>
        </p:txBody>
      </p:sp>
      <p:sp>
        <p:nvSpPr>
          <p:cNvPr id="3" name="Content Placeholder 2">
            <a:extLst>
              <a:ext uri="{FF2B5EF4-FFF2-40B4-BE49-F238E27FC236}">
                <a16:creationId xmlns:a16="http://schemas.microsoft.com/office/drawing/2014/main" id="{9AD40BD7-E5E7-4F98-BDC4-A62A0457405D}"/>
              </a:ext>
            </a:extLst>
          </p:cNvPr>
          <p:cNvSpPr>
            <a:spLocks noGrp="1"/>
          </p:cNvSpPr>
          <p:nvPr>
            <p:ph idx="1"/>
          </p:nvPr>
        </p:nvSpPr>
        <p:spPr/>
        <p:txBody>
          <a:bodyPr>
            <a:normAutofit fontScale="92500" lnSpcReduction="20000"/>
          </a:bodyPr>
          <a:lstStyle/>
          <a:p>
            <a:pPr algn="just"/>
            <a:r>
              <a:rPr lang="en-US" sz="2400" dirty="0"/>
              <a:t>Combinatorial synthesis may be carried out on:</a:t>
            </a:r>
          </a:p>
          <a:p>
            <a:pPr marL="0" indent="0" algn="just">
              <a:buNone/>
            </a:pPr>
            <a:r>
              <a:rPr lang="en-US" sz="2400" b="1" dirty="0">
                <a:solidFill>
                  <a:srgbClr val="00B050"/>
                </a:solidFill>
              </a:rPr>
              <a:t>1.  on a solid support </a:t>
            </a:r>
            <a:endParaRPr lang="en-US" sz="2400" b="1" dirty="0">
              <a:solidFill>
                <a:schemeClr val="tx1"/>
              </a:solidFill>
            </a:endParaRPr>
          </a:p>
          <a:p>
            <a:pPr algn="just"/>
            <a:r>
              <a:rPr lang="en-US" sz="2400" b="1" dirty="0">
                <a:solidFill>
                  <a:schemeClr val="tx1"/>
                </a:solidFill>
              </a:rPr>
              <a:t> Parallel Synthesis </a:t>
            </a:r>
          </a:p>
          <a:p>
            <a:pPr marL="0" indent="0" algn="just">
              <a:buNone/>
            </a:pPr>
            <a:r>
              <a:rPr lang="en-US" sz="2400" b="1" dirty="0">
                <a:solidFill>
                  <a:schemeClr val="tx1"/>
                </a:solidFill>
              </a:rPr>
              <a:t>       – Manual method        – Automated   </a:t>
            </a:r>
          </a:p>
          <a:p>
            <a:pPr algn="just"/>
            <a:r>
              <a:rPr lang="en-US" sz="2400" b="1" dirty="0" err="1">
                <a:solidFill>
                  <a:schemeClr val="tx1"/>
                </a:solidFill>
              </a:rPr>
              <a:t>Furka’s</a:t>
            </a:r>
            <a:r>
              <a:rPr lang="en-US" sz="2400" b="1" dirty="0">
                <a:solidFill>
                  <a:schemeClr val="tx1"/>
                </a:solidFill>
              </a:rPr>
              <a:t> Mixed &amp; split Combinatorial Synthesis </a:t>
            </a:r>
          </a:p>
          <a:p>
            <a:pPr marL="0" indent="0" algn="just">
              <a:buNone/>
            </a:pPr>
            <a:r>
              <a:rPr lang="en-US" sz="2400" b="1" dirty="0">
                <a:solidFill>
                  <a:srgbClr val="00B050"/>
                </a:solidFill>
              </a:rPr>
              <a:t>2.  in solution phase</a:t>
            </a:r>
          </a:p>
          <a:p>
            <a:pPr marL="0" indent="0" algn="just">
              <a:buNone/>
            </a:pPr>
            <a:r>
              <a:rPr lang="en-US" sz="2400" dirty="0"/>
              <a:t>using either linear synthesis or template method.</a:t>
            </a:r>
          </a:p>
          <a:p>
            <a:pPr algn="just"/>
            <a:r>
              <a:rPr lang="en-US" sz="2400" dirty="0"/>
              <a:t> Both solid support and solution synthetic methods may be used to produce libraries that consist of either individual compounds or mixtures of compounds.</a:t>
            </a:r>
          </a:p>
        </p:txBody>
      </p:sp>
    </p:spTree>
    <p:extLst>
      <p:ext uri="{BB962C8B-B14F-4D97-AF65-F5344CB8AC3E}">
        <p14:creationId xmlns:p14="http://schemas.microsoft.com/office/powerpoint/2010/main" val="140133429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1643</TotalTime>
  <Words>3485</Words>
  <Application>Microsoft Office PowerPoint</Application>
  <PresentationFormat>Widescreen</PresentationFormat>
  <Paragraphs>185</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Century Gothic</vt:lpstr>
      <vt:lpstr>Wingdings 3</vt:lpstr>
      <vt:lpstr>Wisp</vt:lpstr>
      <vt:lpstr>COMBINATORIAL CHEMISTRY</vt:lpstr>
      <vt:lpstr>DEFINITION</vt:lpstr>
      <vt:lpstr>Introduction</vt:lpstr>
      <vt:lpstr>Principle</vt:lpstr>
      <vt:lpstr>Design of combinatorial synthesis </vt:lpstr>
      <vt:lpstr>PowerPoint Presentation</vt:lpstr>
      <vt:lpstr>Criteria for Ideal Reaction</vt:lpstr>
      <vt:lpstr>Selection of building blocks:</vt:lpstr>
      <vt:lpstr>The general techniques used in combinatorial synthesis: </vt:lpstr>
      <vt:lpstr>Comparison of both techniques:</vt:lpstr>
      <vt:lpstr>1. The solid support method </vt:lpstr>
      <vt:lpstr>Requirements/important considerations</vt:lpstr>
      <vt:lpstr>PowerPoint Presentation</vt:lpstr>
      <vt:lpstr>3. Protecting groups: </vt:lpstr>
      <vt:lpstr>Examples:</vt:lpstr>
      <vt:lpstr>4. Method Employed</vt:lpstr>
      <vt:lpstr>5. Identification of Components of Combinatorial Library: </vt:lpstr>
      <vt:lpstr>1. Parallel Synthesis(Useful for SAR and drug optimization)</vt:lpstr>
      <vt:lpstr>PowerPoint Presentation</vt:lpstr>
      <vt:lpstr>Automated Parallel  Synthesis</vt:lpstr>
      <vt:lpstr>TYPES OF PARALLEL SYNTHESIS</vt:lpstr>
      <vt:lpstr>Houghton’s Tea Bag Procedure:</vt:lpstr>
      <vt:lpstr>PowerPoint Presentation</vt:lpstr>
      <vt:lpstr>PowerPoint Presentation</vt:lpstr>
      <vt:lpstr>PowerPoint Presentation</vt:lpstr>
      <vt:lpstr>Fodor’s method for parallel synthesis: </vt:lpstr>
      <vt:lpstr>PowerPoint Presentation</vt:lpstr>
      <vt:lpstr>PowerPoint Presentation</vt:lpstr>
      <vt:lpstr>2. Furka’s mix and split technique: </vt:lpstr>
      <vt:lpstr>PowerPoint Presentation</vt:lpstr>
      <vt:lpstr>PowerPoint Presentation</vt:lpstr>
      <vt:lpstr>PowerPoint Presentation</vt:lpstr>
      <vt:lpstr>Applications of Solid Phase Synthesis</vt:lpstr>
      <vt:lpstr>2. Solution Phase Synthesis</vt:lpstr>
      <vt:lpstr>Disadvantage</vt:lpstr>
      <vt:lpstr>PowerPoint Presentation</vt:lpstr>
      <vt:lpstr>Advantages of Combinatorial Chemistry</vt:lpstr>
      <vt:lpstr>PowerPoint Presentation</vt:lpstr>
      <vt:lpstr>Applications of Combinatorial Chemistry</vt:lpstr>
      <vt:lpstr>Synthesis of Analogues: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COMBINATORIAL CHEMISTRY</dc:title>
  <dc:creator>Farhat Hamid</dc:creator>
  <cp:lastModifiedBy>Farhat Hamid</cp:lastModifiedBy>
  <cp:revision>54</cp:revision>
  <dcterms:created xsi:type="dcterms:W3CDTF">2019-10-12T07:18:33Z</dcterms:created>
  <dcterms:modified xsi:type="dcterms:W3CDTF">2020-05-01T05:08:18Z</dcterms:modified>
</cp:coreProperties>
</file>